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6" r:id="rId12"/>
    <p:sldId id="267" r:id="rId13"/>
    <p:sldId id="268" r:id="rId14"/>
    <p:sldId id="269" r:id="rId15"/>
    <p:sldId id="271" r:id="rId16"/>
  </p:sldIdLst>
  <p:sldSz cx="18288000" cy="10287000"/>
  <p:notesSz cx="6858000" cy="9144000"/>
  <p:embeddedFontLst>
    <p:embeddedFont>
      <p:font typeface="Gill Sans MT" panose="020B0502020104020203" pitchFamily="34" charset="0"/>
      <p:regular r:id="rId18"/>
      <p:bold r:id="rId19"/>
      <p:italic r:id="rId20"/>
      <p:boldItalic r:id="rId21"/>
    </p:embeddedFont>
    <p:embeddedFont>
      <p:font typeface="Inter" panose="020B0604020202020204" charset="0"/>
      <p:regular r:id="rId22"/>
      <p:bold r:id="rId23"/>
      <p:italic r:id="rId24"/>
      <p:boldItalic r:id="rId25"/>
    </p:embeddedFont>
    <p:embeddedFont>
      <p:font typeface="Inter SemiBold" panose="020B0604020202020204" charset="0"/>
      <p:regular r:id="rId26"/>
      <p:bold r:id="rId27"/>
      <p:italic r:id="rId28"/>
      <p:boldItalic r:id="rId29"/>
    </p:embeddedFont>
    <p:embeddedFont>
      <p:font typeface="Wingdings 2" panose="05020102010507070707" pitchFamily="18" charset="2"/>
      <p:regular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091A"/>
    <a:srgbClr val="4D1434"/>
    <a:srgbClr val="FA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9DF66D-63C5-4C4B-98B9-0F242AC05FB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07341A-785C-495C-BF26-A57074456DC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2500" dirty="0"/>
            <a:t>Input key parameters (feeder voltage, CT ratio, breakpoint currents, etc.)</a:t>
          </a:r>
        </a:p>
      </dgm:t>
    </dgm:pt>
    <dgm:pt modelId="{1FFBF1E0-4BD6-40C7-BBFA-4B937980FE7E}" type="parTrans" cxnId="{C882B6EB-12D6-4979-93B0-C14B26B42B10}">
      <dgm:prSet/>
      <dgm:spPr/>
      <dgm:t>
        <a:bodyPr/>
        <a:lstStyle/>
        <a:p>
          <a:endParaRPr lang="en-US"/>
        </a:p>
      </dgm:t>
    </dgm:pt>
    <dgm:pt modelId="{F2CD2F72-345D-4C6C-8EDC-D4487B97F508}" type="sibTrans" cxnId="{C882B6EB-12D6-4979-93B0-C14B26B42B10}">
      <dgm:prSet/>
      <dgm:spPr/>
      <dgm:t>
        <a:bodyPr/>
        <a:lstStyle/>
        <a:p>
          <a:endParaRPr lang="en-US"/>
        </a:p>
      </dgm:t>
    </dgm:pt>
    <dgm:pt modelId="{CD475FBF-5B7B-46A8-A004-CF36221CC2B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Compute fault currents (both regular and stepped down values)</a:t>
          </a:r>
        </a:p>
      </dgm:t>
    </dgm:pt>
    <dgm:pt modelId="{D38FDB61-F45A-42EA-A5CF-6755E03F02FE}" type="parTrans" cxnId="{E8379660-1B14-4AA9-84B7-245C2519C5B1}">
      <dgm:prSet/>
      <dgm:spPr/>
      <dgm:t>
        <a:bodyPr/>
        <a:lstStyle/>
        <a:p>
          <a:endParaRPr lang="en-US"/>
        </a:p>
      </dgm:t>
    </dgm:pt>
    <dgm:pt modelId="{2FD1D9EF-2268-485B-AE72-2B981BBBE653}" type="sibTrans" cxnId="{E8379660-1B14-4AA9-84B7-245C2519C5B1}">
      <dgm:prSet/>
      <dgm:spPr/>
      <dgm:t>
        <a:bodyPr/>
        <a:lstStyle/>
        <a:p>
          <a:endParaRPr lang="en-US"/>
        </a:p>
      </dgm:t>
    </dgm:pt>
    <dgm:pt modelId="{C1006266-3C83-4623-B64B-F9DDCEF0023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Generate a time-current curve based on the IEC formula</a:t>
          </a:r>
        </a:p>
      </dgm:t>
    </dgm:pt>
    <dgm:pt modelId="{B49811E5-7E91-4B2A-BE8A-1F5713D5D9ED}" type="parTrans" cxnId="{D682C174-5C12-4EB2-939F-0A4EC1F78A2F}">
      <dgm:prSet/>
      <dgm:spPr/>
      <dgm:t>
        <a:bodyPr/>
        <a:lstStyle/>
        <a:p>
          <a:endParaRPr lang="en-US"/>
        </a:p>
      </dgm:t>
    </dgm:pt>
    <dgm:pt modelId="{0CC4CC29-16C5-492A-8576-857CE3F3F395}" type="sibTrans" cxnId="{D682C174-5C12-4EB2-939F-0A4EC1F78A2F}">
      <dgm:prSet/>
      <dgm:spPr/>
      <dgm:t>
        <a:bodyPr/>
        <a:lstStyle/>
        <a:p>
          <a:endParaRPr lang="en-US"/>
        </a:p>
      </dgm:t>
    </dgm:pt>
    <dgm:pt modelId="{C5EB4836-8607-4909-A1DD-A376B5BEED2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Analyze relay behavior and trip times</a:t>
          </a:r>
        </a:p>
      </dgm:t>
    </dgm:pt>
    <dgm:pt modelId="{3A042BDA-4CAF-4C0E-B1B2-EAA9FB48CE9D}" type="parTrans" cxnId="{4FBE7DAD-4F70-4A2B-A63A-B257297B2D99}">
      <dgm:prSet/>
      <dgm:spPr/>
      <dgm:t>
        <a:bodyPr/>
        <a:lstStyle/>
        <a:p>
          <a:endParaRPr lang="en-US"/>
        </a:p>
      </dgm:t>
    </dgm:pt>
    <dgm:pt modelId="{2A904CBB-551E-4D08-8D92-6815B512F78E}" type="sibTrans" cxnId="{4FBE7DAD-4F70-4A2B-A63A-B257297B2D99}">
      <dgm:prSet/>
      <dgm:spPr/>
      <dgm:t>
        <a:bodyPr/>
        <a:lstStyle/>
        <a:p>
          <a:endParaRPr lang="en-US"/>
        </a:p>
      </dgm:t>
    </dgm:pt>
    <dgm:pt modelId="{4CAE55A3-464E-4E42-B953-E65702E774A2}" type="pres">
      <dgm:prSet presAssocID="{FB9DF66D-63C5-4C4B-98B9-0F242AC05FBF}" presName="root" presStyleCnt="0">
        <dgm:presLayoutVars>
          <dgm:dir/>
          <dgm:resizeHandles val="exact"/>
        </dgm:presLayoutVars>
      </dgm:prSet>
      <dgm:spPr/>
    </dgm:pt>
    <dgm:pt modelId="{D713B59A-717B-4A14-9546-AED9456C1EE2}" type="pres">
      <dgm:prSet presAssocID="{3907341A-785C-495C-BF26-A57074456DC0}" presName="compNode" presStyleCnt="0"/>
      <dgm:spPr/>
    </dgm:pt>
    <dgm:pt modelId="{EC6498BD-D6DB-4792-94E5-F8C521DF2ABD}" type="pres">
      <dgm:prSet presAssocID="{3907341A-785C-495C-BF26-A57074456DC0}" presName="iconBgRect" presStyleLbl="bgShp" presStyleIdx="0" presStyleCnt="4"/>
      <dgm:spPr/>
    </dgm:pt>
    <dgm:pt modelId="{81412A29-7FF1-4B7C-9FFD-0C1FE4D66383}" type="pres">
      <dgm:prSet presAssocID="{3907341A-785C-495C-BF26-A57074456DC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gh Voltage"/>
        </a:ext>
      </dgm:extLst>
    </dgm:pt>
    <dgm:pt modelId="{9A887179-2F35-4B17-BFA5-569A6D8A6C05}" type="pres">
      <dgm:prSet presAssocID="{3907341A-785C-495C-BF26-A57074456DC0}" presName="spaceRect" presStyleCnt="0"/>
      <dgm:spPr/>
    </dgm:pt>
    <dgm:pt modelId="{28CBBD34-8E36-42C9-9052-FDA528087BA4}" type="pres">
      <dgm:prSet presAssocID="{3907341A-785C-495C-BF26-A57074456DC0}" presName="textRect" presStyleLbl="revTx" presStyleIdx="0" presStyleCnt="4">
        <dgm:presLayoutVars>
          <dgm:chMax val="1"/>
          <dgm:chPref val="1"/>
        </dgm:presLayoutVars>
      </dgm:prSet>
      <dgm:spPr/>
    </dgm:pt>
    <dgm:pt modelId="{9A424D70-073A-425F-B0AB-2453BDF1D8C8}" type="pres">
      <dgm:prSet presAssocID="{F2CD2F72-345D-4C6C-8EDC-D4487B97F508}" presName="sibTrans" presStyleCnt="0"/>
      <dgm:spPr/>
    </dgm:pt>
    <dgm:pt modelId="{71A9B449-050F-46BC-B27C-8BC38017FBB8}" type="pres">
      <dgm:prSet presAssocID="{CD475FBF-5B7B-46A8-A004-CF36221CC2BA}" presName="compNode" presStyleCnt="0"/>
      <dgm:spPr/>
    </dgm:pt>
    <dgm:pt modelId="{28ED18F9-D228-4C90-BC0E-D5BD80BDA18E}" type="pres">
      <dgm:prSet presAssocID="{CD475FBF-5B7B-46A8-A004-CF36221CC2BA}" presName="iconBgRect" presStyleLbl="bgShp" presStyleIdx="1" presStyleCnt="4"/>
      <dgm:spPr/>
    </dgm:pt>
    <dgm:pt modelId="{320F4A68-32A8-4D94-88E4-7CCAFE22AEF9}" type="pres">
      <dgm:prSet presAssocID="{CD475FBF-5B7B-46A8-A004-CF36221CC2B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432A95F6-373D-4B79-9B57-57237619EB97}" type="pres">
      <dgm:prSet presAssocID="{CD475FBF-5B7B-46A8-A004-CF36221CC2BA}" presName="spaceRect" presStyleCnt="0"/>
      <dgm:spPr/>
    </dgm:pt>
    <dgm:pt modelId="{9999071E-4AE7-40B2-AF82-6DB7D0970D59}" type="pres">
      <dgm:prSet presAssocID="{CD475FBF-5B7B-46A8-A004-CF36221CC2BA}" presName="textRect" presStyleLbl="revTx" presStyleIdx="1" presStyleCnt="4">
        <dgm:presLayoutVars>
          <dgm:chMax val="1"/>
          <dgm:chPref val="1"/>
        </dgm:presLayoutVars>
      </dgm:prSet>
      <dgm:spPr/>
    </dgm:pt>
    <dgm:pt modelId="{E4EF421D-4761-4442-A481-874B0D45EDE6}" type="pres">
      <dgm:prSet presAssocID="{2FD1D9EF-2268-485B-AE72-2B981BBBE653}" presName="sibTrans" presStyleCnt="0"/>
      <dgm:spPr/>
    </dgm:pt>
    <dgm:pt modelId="{995B3BA1-CDF1-4D2D-AB2B-A33129796A4C}" type="pres">
      <dgm:prSet presAssocID="{C1006266-3C83-4623-B64B-F9DDCEF00236}" presName="compNode" presStyleCnt="0"/>
      <dgm:spPr/>
    </dgm:pt>
    <dgm:pt modelId="{FFDC29F3-2BCB-40A6-899D-3236189012A7}" type="pres">
      <dgm:prSet presAssocID="{C1006266-3C83-4623-B64B-F9DDCEF00236}" presName="iconBgRect" presStyleLbl="bgShp" presStyleIdx="2" presStyleCnt="4"/>
      <dgm:spPr/>
    </dgm:pt>
    <dgm:pt modelId="{4D2ED05D-5CE0-48CD-8AB5-F080AB21EA51}" type="pres">
      <dgm:prSet presAssocID="{C1006266-3C83-4623-B64B-F9DDCEF0023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riodic Graph with solid fill"/>
        </a:ext>
      </dgm:extLst>
    </dgm:pt>
    <dgm:pt modelId="{013AAD33-B078-4610-AA98-2AB541EE7D56}" type="pres">
      <dgm:prSet presAssocID="{C1006266-3C83-4623-B64B-F9DDCEF00236}" presName="spaceRect" presStyleCnt="0"/>
      <dgm:spPr/>
    </dgm:pt>
    <dgm:pt modelId="{C9FA5E82-2304-432A-9BA6-828AAF019972}" type="pres">
      <dgm:prSet presAssocID="{C1006266-3C83-4623-B64B-F9DDCEF00236}" presName="textRect" presStyleLbl="revTx" presStyleIdx="2" presStyleCnt="4">
        <dgm:presLayoutVars>
          <dgm:chMax val="1"/>
          <dgm:chPref val="1"/>
        </dgm:presLayoutVars>
      </dgm:prSet>
      <dgm:spPr/>
    </dgm:pt>
    <dgm:pt modelId="{290E144D-27B5-4BB6-8AC1-E868DD732617}" type="pres">
      <dgm:prSet presAssocID="{0CC4CC29-16C5-492A-8576-857CE3F3F395}" presName="sibTrans" presStyleCnt="0"/>
      <dgm:spPr/>
    </dgm:pt>
    <dgm:pt modelId="{C4AAB9B7-4DBD-4C1B-A6F9-653AFC63CEB0}" type="pres">
      <dgm:prSet presAssocID="{C5EB4836-8607-4909-A1DD-A376B5BEED22}" presName="compNode" presStyleCnt="0"/>
      <dgm:spPr/>
    </dgm:pt>
    <dgm:pt modelId="{604D99CC-A510-49E6-9CA0-AD2084A255B9}" type="pres">
      <dgm:prSet presAssocID="{C5EB4836-8607-4909-A1DD-A376B5BEED22}" presName="iconBgRect" presStyleLbl="bgShp" presStyleIdx="3" presStyleCnt="4"/>
      <dgm:spPr/>
    </dgm:pt>
    <dgm:pt modelId="{CDD905D7-1558-4D8C-AD23-D8CD6883322C}" type="pres">
      <dgm:prSet presAssocID="{C5EB4836-8607-4909-A1DD-A376B5BEED2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arm clock with solid fill"/>
        </a:ext>
      </dgm:extLst>
    </dgm:pt>
    <dgm:pt modelId="{14A07913-C1A9-4500-9958-0FE453D29398}" type="pres">
      <dgm:prSet presAssocID="{C5EB4836-8607-4909-A1DD-A376B5BEED22}" presName="spaceRect" presStyleCnt="0"/>
      <dgm:spPr/>
    </dgm:pt>
    <dgm:pt modelId="{61D47F9F-3392-485F-839A-C9E2EACA5AFF}" type="pres">
      <dgm:prSet presAssocID="{C5EB4836-8607-4909-A1DD-A376B5BEED2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AB9132D-76EF-4A47-900C-0270A75E771E}" type="presOf" srcId="{C5EB4836-8607-4909-A1DD-A376B5BEED22}" destId="{61D47F9F-3392-485F-839A-C9E2EACA5AFF}" srcOrd="0" destOrd="0" presId="urn:microsoft.com/office/officeart/2018/5/layout/IconCircleLabelList"/>
    <dgm:cxn modelId="{E8379660-1B14-4AA9-84B7-245C2519C5B1}" srcId="{FB9DF66D-63C5-4C4B-98B9-0F242AC05FBF}" destId="{CD475FBF-5B7B-46A8-A004-CF36221CC2BA}" srcOrd="1" destOrd="0" parTransId="{D38FDB61-F45A-42EA-A5CF-6755E03F02FE}" sibTransId="{2FD1D9EF-2268-485B-AE72-2B981BBBE653}"/>
    <dgm:cxn modelId="{D682C174-5C12-4EB2-939F-0A4EC1F78A2F}" srcId="{FB9DF66D-63C5-4C4B-98B9-0F242AC05FBF}" destId="{C1006266-3C83-4623-B64B-F9DDCEF00236}" srcOrd="2" destOrd="0" parTransId="{B49811E5-7E91-4B2A-BE8A-1F5713D5D9ED}" sibTransId="{0CC4CC29-16C5-492A-8576-857CE3F3F395}"/>
    <dgm:cxn modelId="{41F51E75-442B-4D1B-A78A-F9FDCADFE236}" type="presOf" srcId="{FB9DF66D-63C5-4C4B-98B9-0F242AC05FBF}" destId="{4CAE55A3-464E-4E42-B953-E65702E774A2}" srcOrd="0" destOrd="0" presId="urn:microsoft.com/office/officeart/2018/5/layout/IconCircleLabelList"/>
    <dgm:cxn modelId="{4FBE7DAD-4F70-4A2B-A63A-B257297B2D99}" srcId="{FB9DF66D-63C5-4C4B-98B9-0F242AC05FBF}" destId="{C5EB4836-8607-4909-A1DD-A376B5BEED22}" srcOrd="3" destOrd="0" parTransId="{3A042BDA-4CAF-4C0E-B1B2-EAA9FB48CE9D}" sibTransId="{2A904CBB-551E-4D08-8D92-6815B512F78E}"/>
    <dgm:cxn modelId="{1FFFF4AF-4AD5-4038-9CFA-6176915701E5}" type="presOf" srcId="{3907341A-785C-495C-BF26-A57074456DC0}" destId="{28CBBD34-8E36-42C9-9052-FDA528087BA4}" srcOrd="0" destOrd="0" presId="urn:microsoft.com/office/officeart/2018/5/layout/IconCircleLabelList"/>
    <dgm:cxn modelId="{6C29FAD5-67F8-46B5-AB5D-6DC84C29D0B7}" type="presOf" srcId="{CD475FBF-5B7B-46A8-A004-CF36221CC2BA}" destId="{9999071E-4AE7-40B2-AF82-6DB7D0970D59}" srcOrd="0" destOrd="0" presId="urn:microsoft.com/office/officeart/2018/5/layout/IconCircleLabelList"/>
    <dgm:cxn modelId="{46A35ADA-F462-4E1A-8B36-315BC87F8986}" type="presOf" srcId="{C1006266-3C83-4623-B64B-F9DDCEF00236}" destId="{C9FA5E82-2304-432A-9BA6-828AAF019972}" srcOrd="0" destOrd="0" presId="urn:microsoft.com/office/officeart/2018/5/layout/IconCircleLabelList"/>
    <dgm:cxn modelId="{C882B6EB-12D6-4979-93B0-C14B26B42B10}" srcId="{FB9DF66D-63C5-4C4B-98B9-0F242AC05FBF}" destId="{3907341A-785C-495C-BF26-A57074456DC0}" srcOrd="0" destOrd="0" parTransId="{1FFBF1E0-4BD6-40C7-BBFA-4B937980FE7E}" sibTransId="{F2CD2F72-345D-4C6C-8EDC-D4487B97F508}"/>
    <dgm:cxn modelId="{8706F734-6C5C-432E-8556-F8BBF3B109E4}" type="presParOf" srcId="{4CAE55A3-464E-4E42-B953-E65702E774A2}" destId="{D713B59A-717B-4A14-9546-AED9456C1EE2}" srcOrd="0" destOrd="0" presId="urn:microsoft.com/office/officeart/2018/5/layout/IconCircleLabelList"/>
    <dgm:cxn modelId="{700076EE-8DDC-4C57-828B-8538651583A2}" type="presParOf" srcId="{D713B59A-717B-4A14-9546-AED9456C1EE2}" destId="{EC6498BD-D6DB-4792-94E5-F8C521DF2ABD}" srcOrd="0" destOrd="0" presId="urn:microsoft.com/office/officeart/2018/5/layout/IconCircleLabelList"/>
    <dgm:cxn modelId="{EA4A57C2-B40F-4DB4-B4CB-72D1A627C64D}" type="presParOf" srcId="{D713B59A-717B-4A14-9546-AED9456C1EE2}" destId="{81412A29-7FF1-4B7C-9FFD-0C1FE4D66383}" srcOrd="1" destOrd="0" presId="urn:microsoft.com/office/officeart/2018/5/layout/IconCircleLabelList"/>
    <dgm:cxn modelId="{A155C18B-C981-4E59-B5D7-2B838B2A4C4B}" type="presParOf" srcId="{D713B59A-717B-4A14-9546-AED9456C1EE2}" destId="{9A887179-2F35-4B17-BFA5-569A6D8A6C05}" srcOrd="2" destOrd="0" presId="urn:microsoft.com/office/officeart/2018/5/layout/IconCircleLabelList"/>
    <dgm:cxn modelId="{49E1571F-841C-4178-B6F6-0EB46EE15DC3}" type="presParOf" srcId="{D713B59A-717B-4A14-9546-AED9456C1EE2}" destId="{28CBBD34-8E36-42C9-9052-FDA528087BA4}" srcOrd="3" destOrd="0" presId="urn:microsoft.com/office/officeart/2018/5/layout/IconCircleLabelList"/>
    <dgm:cxn modelId="{999F65E6-E064-41EC-9B93-84D168A7044D}" type="presParOf" srcId="{4CAE55A3-464E-4E42-B953-E65702E774A2}" destId="{9A424D70-073A-425F-B0AB-2453BDF1D8C8}" srcOrd="1" destOrd="0" presId="urn:microsoft.com/office/officeart/2018/5/layout/IconCircleLabelList"/>
    <dgm:cxn modelId="{C5D599FF-90FE-46C7-BDD9-D6123037D0F8}" type="presParOf" srcId="{4CAE55A3-464E-4E42-B953-E65702E774A2}" destId="{71A9B449-050F-46BC-B27C-8BC38017FBB8}" srcOrd="2" destOrd="0" presId="urn:microsoft.com/office/officeart/2018/5/layout/IconCircleLabelList"/>
    <dgm:cxn modelId="{6F5FAEF8-451B-45B0-A0ED-A2A8981A6E5E}" type="presParOf" srcId="{71A9B449-050F-46BC-B27C-8BC38017FBB8}" destId="{28ED18F9-D228-4C90-BC0E-D5BD80BDA18E}" srcOrd="0" destOrd="0" presId="urn:microsoft.com/office/officeart/2018/5/layout/IconCircleLabelList"/>
    <dgm:cxn modelId="{C77E00E8-A220-4E84-94AE-301C3D2F3657}" type="presParOf" srcId="{71A9B449-050F-46BC-B27C-8BC38017FBB8}" destId="{320F4A68-32A8-4D94-88E4-7CCAFE22AEF9}" srcOrd="1" destOrd="0" presId="urn:microsoft.com/office/officeart/2018/5/layout/IconCircleLabelList"/>
    <dgm:cxn modelId="{D174BDF7-33B1-452E-90D8-DE0E205A5589}" type="presParOf" srcId="{71A9B449-050F-46BC-B27C-8BC38017FBB8}" destId="{432A95F6-373D-4B79-9B57-57237619EB97}" srcOrd="2" destOrd="0" presId="urn:microsoft.com/office/officeart/2018/5/layout/IconCircleLabelList"/>
    <dgm:cxn modelId="{88321CCE-95A3-4DA5-8F0D-4C9391E46D3D}" type="presParOf" srcId="{71A9B449-050F-46BC-B27C-8BC38017FBB8}" destId="{9999071E-4AE7-40B2-AF82-6DB7D0970D59}" srcOrd="3" destOrd="0" presId="urn:microsoft.com/office/officeart/2018/5/layout/IconCircleLabelList"/>
    <dgm:cxn modelId="{5BD0B32B-C7F1-43E2-9757-762CF3326B27}" type="presParOf" srcId="{4CAE55A3-464E-4E42-B953-E65702E774A2}" destId="{E4EF421D-4761-4442-A481-874B0D45EDE6}" srcOrd="3" destOrd="0" presId="urn:microsoft.com/office/officeart/2018/5/layout/IconCircleLabelList"/>
    <dgm:cxn modelId="{24F8975D-2C19-4ACB-9D9B-EDC54E9687FF}" type="presParOf" srcId="{4CAE55A3-464E-4E42-B953-E65702E774A2}" destId="{995B3BA1-CDF1-4D2D-AB2B-A33129796A4C}" srcOrd="4" destOrd="0" presId="urn:microsoft.com/office/officeart/2018/5/layout/IconCircleLabelList"/>
    <dgm:cxn modelId="{702A195B-6E43-4FAE-BF28-787B7EFFE8B8}" type="presParOf" srcId="{995B3BA1-CDF1-4D2D-AB2B-A33129796A4C}" destId="{FFDC29F3-2BCB-40A6-899D-3236189012A7}" srcOrd="0" destOrd="0" presId="urn:microsoft.com/office/officeart/2018/5/layout/IconCircleLabelList"/>
    <dgm:cxn modelId="{5FCF392E-62A2-4ACA-862F-945A7F5620A1}" type="presParOf" srcId="{995B3BA1-CDF1-4D2D-AB2B-A33129796A4C}" destId="{4D2ED05D-5CE0-48CD-8AB5-F080AB21EA51}" srcOrd="1" destOrd="0" presId="urn:microsoft.com/office/officeart/2018/5/layout/IconCircleLabelList"/>
    <dgm:cxn modelId="{164217CB-5AE1-4EFE-A093-59B3397297C1}" type="presParOf" srcId="{995B3BA1-CDF1-4D2D-AB2B-A33129796A4C}" destId="{013AAD33-B078-4610-AA98-2AB541EE7D56}" srcOrd="2" destOrd="0" presId="urn:microsoft.com/office/officeart/2018/5/layout/IconCircleLabelList"/>
    <dgm:cxn modelId="{4051FAEE-942A-4A2E-8F08-BD766C1F64EC}" type="presParOf" srcId="{995B3BA1-CDF1-4D2D-AB2B-A33129796A4C}" destId="{C9FA5E82-2304-432A-9BA6-828AAF019972}" srcOrd="3" destOrd="0" presId="urn:microsoft.com/office/officeart/2018/5/layout/IconCircleLabelList"/>
    <dgm:cxn modelId="{F7EDBE74-D5B5-478F-A36D-6D0AB50A2DC8}" type="presParOf" srcId="{4CAE55A3-464E-4E42-B953-E65702E774A2}" destId="{290E144D-27B5-4BB6-8AC1-E868DD732617}" srcOrd="5" destOrd="0" presId="urn:microsoft.com/office/officeart/2018/5/layout/IconCircleLabelList"/>
    <dgm:cxn modelId="{E4640006-F989-4A7D-A27E-50E4A395CECE}" type="presParOf" srcId="{4CAE55A3-464E-4E42-B953-E65702E774A2}" destId="{C4AAB9B7-4DBD-4C1B-A6F9-653AFC63CEB0}" srcOrd="6" destOrd="0" presId="urn:microsoft.com/office/officeart/2018/5/layout/IconCircleLabelList"/>
    <dgm:cxn modelId="{ECE25123-7203-4903-AE18-E25567482037}" type="presParOf" srcId="{C4AAB9B7-4DBD-4C1B-A6F9-653AFC63CEB0}" destId="{604D99CC-A510-49E6-9CA0-AD2084A255B9}" srcOrd="0" destOrd="0" presId="urn:microsoft.com/office/officeart/2018/5/layout/IconCircleLabelList"/>
    <dgm:cxn modelId="{616BA244-942B-4128-83A1-598E2F906069}" type="presParOf" srcId="{C4AAB9B7-4DBD-4C1B-A6F9-653AFC63CEB0}" destId="{CDD905D7-1558-4D8C-AD23-D8CD6883322C}" srcOrd="1" destOrd="0" presId="urn:microsoft.com/office/officeart/2018/5/layout/IconCircleLabelList"/>
    <dgm:cxn modelId="{843C7C1E-2278-487E-AFAD-2D79A7B55A5F}" type="presParOf" srcId="{C4AAB9B7-4DBD-4C1B-A6F9-653AFC63CEB0}" destId="{14A07913-C1A9-4500-9958-0FE453D29398}" srcOrd="2" destOrd="0" presId="urn:microsoft.com/office/officeart/2018/5/layout/IconCircleLabelList"/>
    <dgm:cxn modelId="{244CCF5F-E877-4583-8CD3-BEA2E58A3880}" type="presParOf" srcId="{C4AAB9B7-4DBD-4C1B-A6F9-653AFC63CEB0}" destId="{61D47F9F-3392-485F-839A-C9E2EACA5AF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8E7A74-061B-44AE-992B-E91C45B12E5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B3CEE1-FB80-442D-A4F7-0EA32D8536A4}">
      <dgm:prSet/>
      <dgm:spPr/>
      <dgm:t>
        <a:bodyPr/>
        <a:lstStyle/>
        <a:p>
          <a:pPr algn="ctr"/>
          <a:r>
            <a:rPr lang="en-US" dirty="0"/>
            <a:t>Apply coordination with downstream devices</a:t>
          </a:r>
        </a:p>
      </dgm:t>
    </dgm:pt>
    <dgm:pt modelId="{1AB4FCE3-FD53-4E5F-9B0B-97CAE1F760C2}" type="parTrans" cxnId="{D8904C9F-A143-4960-8F77-0402DB9FD2A5}">
      <dgm:prSet/>
      <dgm:spPr/>
      <dgm:t>
        <a:bodyPr/>
        <a:lstStyle/>
        <a:p>
          <a:endParaRPr lang="en-US"/>
        </a:p>
      </dgm:t>
    </dgm:pt>
    <dgm:pt modelId="{E39CA044-604B-4248-9693-4801EED94F11}" type="sibTrans" cxnId="{D8904C9F-A143-4960-8F77-0402DB9FD2A5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1F3E3A8-1FF0-405D-A452-48A43D1E03CF}">
      <dgm:prSet/>
      <dgm:spPr/>
      <dgm:t>
        <a:bodyPr/>
        <a:lstStyle/>
        <a:p>
          <a:pPr algn="ctr"/>
          <a:r>
            <a:rPr lang="en-US" dirty="0"/>
            <a:t>Simulate recloser curves</a:t>
          </a:r>
        </a:p>
      </dgm:t>
    </dgm:pt>
    <dgm:pt modelId="{05275CBA-A959-4326-AFC0-A23F3734F0DA}" type="parTrans" cxnId="{9803FFFB-3F7A-4BF3-B1DF-460802E76ED3}">
      <dgm:prSet/>
      <dgm:spPr/>
      <dgm:t>
        <a:bodyPr/>
        <a:lstStyle/>
        <a:p>
          <a:endParaRPr lang="en-US"/>
        </a:p>
      </dgm:t>
    </dgm:pt>
    <dgm:pt modelId="{FA7F743F-3531-407C-B734-2587CA0C5C95}" type="sibTrans" cxnId="{9803FFFB-3F7A-4BF3-B1DF-460802E76ED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9FD3438-351F-4FED-B4C3-E4135488B1FB}">
      <dgm:prSet/>
      <dgm:spPr/>
      <dgm:t>
        <a:bodyPr/>
        <a:lstStyle/>
        <a:p>
          <a:pPr algn="ctr"/>
          <a:r>
            <a:rPr lang="en-US" dirty="0"/>
            <a:t>Improve calculations of fault currents</a:t>
          </a:r>
        </a:p>
      </dgm:t>
    </dgm:pt>
    <dgm:pt modelId="{C6DB15B4-E362-488E-8EB9-871B96B1BB02}" type="parTrans" cxnId="{1CD4E44B-D535-4C64-BC0E-2ACDFCBFDDE3}">
      <dgm:prSet/>
      <dgm:spPr/>
      <dgm:t>
        <a:bodyPr/>
        <a:lstStyle/>
        <a:p>
          <a:endParaRPr lang="en-US"/>
        </a:p>
      </dgm:t>
    </dgm:pt>
    <dgm:pt modelId="{68DE4439-4BA6-4693-ADC3-275DA0824F48}" type="sibTrans" cxnId="{1CD4E44B-D535-4C64-BC0E-2ACDFCBFDDE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A1DAFCA-5C7F-4D3B-808A-910AA4DA11D3}">
      <dgm:prSet/>
      <dgm:spPr/>
      <dgm:t>
        <a:bodyPr/>
        <a:lstStyle/>
        <a:p>
          <a:pPr algn="ctr"/>
          <a:r>
            <a:rPr lang="en-US" dirty="0"/>
            <a:t>Compare IEC vs. IEEE curves</a:t>
          </a:r>
        </a:p>
      </dgm:t>
    </dgm:pt>
    <dgm:pt modelId="{1D9305BA-A0B4-46FE-9851-9FC5A59CEF0C}" type="parTrans" cxnId="{C347988C-ABC5-4518-ADE2-7F603CD8E0D2}">
      <dgm:prSet/>
      <dgm:spPr/>
      <dgm:t>
        <a:bodyPr/>
        <a:lstStyle/>
        <a:p>
          <a:endParaRPr lang="en-US"/>
        </a:p>
      </dgm:t>
    </dgm:pt>
    <dgm:pt modelId="{76183CFD-A68E-4655-BD5D-D32EE67FFDA3}" type="sibTrans" cxnId="{C347988C-ABC5-4518-ADE2-7F603CD8E0D2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8D62A1F0-8118-4AD4-92BC-645AC6FEF8F0}" type="pres">
      <dgm:prSet presAssocID="{938E7A74-061B-44AE-992B-E91C45B12E5D}" presName="Name0" presStyleCnt="0">
        <dgm:presLayoutVars>
          <dgm:animLvl val="lvl"/>
          <dgm:resizeHandles val="exact"/>
        </dgm:presLayoutVars>
      </dgm:prSet>
      <dgm:spPr/>
    </dgm:pt>
    <dgm:pt modelId="{0AA6F2C2-C598-466A-9CFE-A323EDF0AA42}" type="pres">
      <dgm:prSet presAssocID="{F3B3CEE1-FB80-442D-A4F7-0EA32D8536A4}" presName="compositeNode" presStyleCnt="0">
        <dgm:presLayoutVars>
          <dgm:bulletEnabled val="1"/>
        </dgm:presLayoutVars>
      </dgm:prSet>
      <dgm:spPr/>
    </dgm:pt>
    <dgm:pt modelId="{BE9AC555-BC47-4373-9861-512BD5310328}" type="pres">
      <dgm:prSet presAssocID="{F3B3CEE1-FB80-442D-A4F7-0EA32D8536A4}" presName="bgRect" presStyleLbl="bgAccFollowNode1" presStyleIdx="0" presStyleCnt="4"/>
      <dgm:spPr/>
    </dgm:pt>
    <dgm:pt modelId="{338214A4-75B1-4FD3-B13F-3B9C86020462}" type="pres">
      <dgm:prSet presAssocID="{E39CA044-604B-4248-9693-4801EED94F11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75DFD960-28FE-4CEC-88C9-D876435B48CA}" type="pres">
      <dgm:prSet presAssocID="{F3B3CEE1-FB80-442D-A4F7-0EA32D8536A4}" presName="bottomLine" presStyleLbl="alignNode1" presStyleIdx="1" presStyleCnt="8">
        <dgm:presLayoutVars/>
      </dgm:prSet>
      <dgm:spPr/>
    </dgm:pt>
    <dgm:pt modelId="{7BF5DCCE-8E4B-4A0E-A84C-93CD6607D3FD}" type="pres">
      <dgm:prSet presAssocID="{F3B3CEE1-FB80-442D-A4F7-0EA32D8536A4}" presName="nodeText" presStyleLbl="bgAccFollowNode1" presStyleIdx="0" presStyleCnt="4">
        <dgm:presLayoutVars>
          <dgm:bulletEnabled val="1"/>
        </dgm:presLayoutVars>
      </dgm:prSet>
      <dgm:spPr/>
    </dgm:pt>
    <dgm:pt modelId="{7C80E32A-5CD8-4E4B-B6EE-243E66DEDC7D}" type="pres">
      <dgm:prSet presAssocID="{E39CA044-604B-4248-9693-4801EED94F11}" presName="sibTrans" presStyleCnt="0"/>
      <dgm:spPr/>
    </dgm:pt>
    <dgm:pt modelId="{0D9DCAA8-7C93-487D-B456-EB7CF02DB1F1}" type="pres">
      <dgm:prSet presAssocID="{71F3E3A8-1FF0-405D-A452-48A43D1E03CF}" presName="compositeNode" presStyleCnt="0">
        <dgm:presLayoutVars>
          <dgm:bulletEnabled val="1"/>
        </dgm:presLayoutVars>
      </dgm:prSet>
      <dgm:spPr/>
    </dgm:pt>
    <dgm:pt modelId="{9463FA23-563D-447A-9FCC-0AB5B73A51A2}" type="pres">
      <dgm:prSet presAssocID="{71F3E3A8-1FF0-405D-A452-48A43D1E03CF}" presName="bgRect" presStyleLbl="bgAccFollowNode1" presStyleIdx="1" presStyleCnt="4"/>
      <dgm:spPr/>
    </dgm:pt>
    <dgm:pt modelId="{7B8939EB-B62F-4787-A34C-66E64D219B7D}" type="pres">
      <dgm:prSet presAssocID="{FA7F743F-3531-407C-B734-2587CA0C5C9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9F967FBD-35F5-4221-9A86-D5EF51296B8B}" type="pres">
      <dgm:prSet presAssocID="{71F3E3A8-1FF0-405D-A452-48A43D1E03CF}" presName="bottomLine" presStyleLbl="alignNode1" presStyleIdx="3" presStyleCnt="8">
        <dgm:presLayoutVars/>
      </dgm:prSet>
      <dgm:spPr/>
    </dgm:pt>
    <dgm:pt modelId="{272A130F-105E-4F08-8B31-DD7881F10751}" type="pres">
      <dgm:prSet presAssocID="{71F3E3A8-1FF0-405D-A452-48A43D1E03CF}" presName="nodeText" presStyleLbl="bgAccFollowNode1" presStyleIdx="1" presStyleCnt="4">
        <dgm:presLayoutVars>
          <dgm:bulletEnabled val="1"/>
        </dgm:presLayoutVars>
      </dgm:prSet>
      <dgm:spPr/>
    </dgm:pt>
    <dgm:pt modelId="{8F6CCB65-FFBE-46B2-A2E4-BD8395CF46D6}" type="pres">
      <dgm:prSet presAssocID="{FA7F743F-3531-407C-B734-2587CA0C5C95}" presName="sibTrans" presStyleCnt="0"/>
      <dgm:spPr/>
    </dgm:pt>
    <dgm:pt modelId="{E6FE64BC-7687-4392-85E6-18D2A8258A6C}" type="pres">
      <dgm:prSet presAssocID="{E9FD3438-351F-4FED-B4C3-E4135488B1FB}" presName="compositeNode" presStyleCnt="0">
        <dgm:presLayoutVars>
          <dgm:bulletEnabled val="1"/>
        </dgm:presLayoutVars>
      </dgm:prSet>
      <dgm:spPr/>
    </dgm:pt>
    <dgm:pt modelId="{24DAC23F-E704-4C43-81E7-8FEEF3A86DAA}" type="pres">
      <dgm:prSet presAssocID="{E9FD3438-351F-4FED-B4C3-E4135488B1FB}" presName="bgRect" presStyleLbl="bgAccFollowNode1" presStyleIdx="2" presStyleCnt="4"/>
      <dgm:spPr/>
    </dgm:pt>
    <dgm:pt modelId="{6B7F3A2E-754D-4407-93A0-D745170A1EB6}" type="pres">
      <dgm:prSet presAssocID="{68DE4439-4BA6-4693-ADC3-275DA0824F48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FC456DE0-B421-49C3-B65E-3B6D85AC0D28}" type="pres">
      <dgm:prSet presAssocID="{E9FD3438-351F-4FED-B4C3-E4135488B1FB}" presName="bottomLine" presStyleLbl="alignNode1" presStyleIdx="5" presStyleCnt="8">
        <dgm:presLayoutVars/>
      </dgm:prSet>
      <dgm:spPr/>
    </dgm:pt>
    <dgm:pt modelId="{0F029C45-DF25-4287-84AD-C3779F9493FA}" type="pres">
      <dgm:prSet presAssocID="{E9FD3438-351F-4FED-B4C3-E4135488B1FB}" presName="nodeText" presStyleLbl="bgAccFollowNode1" presStyleIdx="2" presStyleCnt="4">
        <dgm:presLayoutVars>
          <dgm:bulletEnabled val="1"/>
        </dgm:presLayoutVars>
      </dgm:prSet>
      <dgm:spPr/>
    </dgm:pt>
    <dgm:pt modelId="{EA39FBA7-F11A-448A-A156-FC9829A71C83}" type="pres">
      <dgm:prSet presAssocID="{68DE4439-4BA6-4693-ADC3-275DA0824F48}" presName="sibTrans" presStyleCnt="0"/>
      <dgm:spPr/>
    </dgm:pt>
    <dgm:pt modelId="{FA60B433-4B8B-449C-9D51-D40775A65398}" type="pres">
      <dgm:prSet presAssocID="{CA1DAFCA-5C7F-4D3B-808A-910AA4DA11D3}" presName="compositeNode" presStyleCnt="0">
        <dgm:presLayoutVars>
          <dgm:bulletEnabled val="1"/>
        </dgm:presLayoutVars>
      </dgm:prSet>
      <dgm:spPr/>
    </dgm:pt>
    <dgm:pt modelId="{2F6F37FF-2A4B-4338-82E3-FD649B5E19DF}" type="pres">
      <dgm:prSet presAssocID="{CA1DAFCA-5C7F-4D3B-808A-910AA4DA11D3}" presName="bgRect" presStyleLbl="bgAccFollowNode1" presStyleIdx="3" presStyleCnt="4"/>
      <dgm:spPr/>
    </dgm:pt>
    <dgm:pt modelId="{7A6D8272-36A4-4642-9CFB-5F238A54BE16}" type="pres">
      <dgm:prSet presAssocID="{76183CFD-A68E-4655-BD5D-D32EE67FFDA3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F072E475-AB21-4AAF-AE5F-9C5F9A7BE314}" type="pres">
      <dgm:prSet presAssocID="{CA1DAFCA-5C7F-4D3B-808A-910AA4DA11D3}" presName="bottomLine" presStyleLbl="alignNode1" presStyleIdx="7" presStyleCnt="8">
        <dgm:presLayoutVars/>
      </dgm:prSet>
      <dgm:spPr/>
    </dgm:pt>
    <dgm:pt modelId="{A06C05EC-0E6E-4E85-A997-BA59D0D29B18}" type="pres">
      <dgm:prSet presAssocID="{CA1DAFCA-5C7F-4D3B-808A-910AA4DA11D3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CCC4A318-BA65-43C1-BAED-767F0798B695}" type="presOf" srcId="{E9FD3438-351F-4FED-B4C3-E4135488B1FB}" destId="{0F029C45-DF25-4287-84AD-C3779F9493FA}" srcOrd="1" destOrd="0" presId="urn:microsoft.com/office/officeart/2016/7/layout/BasicLinearProcessNumbered"/>
    <dgm:cxn modelId="{E56CF527-C3E3-4931-AB27-B16F46EB230B}" type="presOf" srcId="{71F3E3A8-1FF0-405D-A452-48A43D1E03CF}" destId="{9463FA23-563D-447A-9FCC-0AB5B73A51A2}" srcOrd="0" destOrd="0" presId="urn:microsoft.com/office/officeart/2016/7/layout/BasicLinearProcessNumbered"/>
    <dgm:cxn modelId="{32CCEF45-83EA-497E-9905-F0C8591F8FE8}" type="presOf" srcId="{938E7A74-061B-44AE-992B-E91C45B12E5D}" destId="{8D62A1F0-8118-4AD4-92BC-645AC6FEF8F0}" srcOrd="0" destOrd="0" presId="urn:microsoft.com/office/officeart/2016/7/layout/BasicLinearProcessNumbered"/>
    <dgm:cxn modelId="{1CD4E44B-D535-4C64-BC0E-2ACDFCBFDDE3}" srcId="{938E7A74-061B-44AE-992B-E91C45B12E5D}" destId="{E9FD3438-351F-4FED-B4C3-E4135488B1FB}" srcOrd="2" destOrd="0" parTransId="{C6DB15B4-E362-488E-8EB9-871B96B1BB02}" sibTransId="{68DE4439-4BA6-4693-ADC3-275DA0824F48}"/>
    <dgm:cxn modelId="{B62A4653-A557-4F0E-8F0C-FF2D0BDA4AC4}" type="presOf" srcId="{F3B3CEE1-FB80-442D-A4F7-0EA32D8536A4}" destId="{BE9AC555-BC47-4373-9861-512BD5310328}" srcOrd="0" destOrd="0" presId="urn:microsoft.com/office/officeart/2016/7/layout/BasicLinearProcessNumbered"/>
    <dgm:cxn modelId="{306EB287-3B8A-4AC5-9F56-04B256C124BB}" type="presOf" srcId="{71F3E3A8-1FF0-405D-A452-48A43D1E03CF}" destId="{272A130F-105E-4F08-8B31-DD7881F10751}" srcOrd="1" destOrd="0" presId="urn:microsoft.com/office/officeart/2016/7/layout/BasicLinearProcessNumbered"/>
    <dgm:cxn modelId="{C347988C-ABC5-4518-ADE2-7F603CD8E0D2}" srcId="{938E7A74-061B-44AE-992B-E91C45B12E5D}" destId="{CA1DAFCA-5C7F-4D3B-808A-910AA4DA11D3}" srcOrd="3" destOrd="0" parTransId="{1D9305BA-A0B4-46FE-9851-9FC5A59CEF0C}" sibTransId="{76183CFD-A68E-4655-BD5D-D32EE67FFDA3}"/>
    <dgm:cxn modelId="{18EEB598-D9F1-4FBE-B6B3-A222EDB0D17D}" type="presOf" srcId="{FA7F743F-3531-407C-B734-2587CA0C5C95}" destId="{7B8939EB-B62F-4787-A34C-66E64D219B7D}" srcOrd="0" destOrd="0" presId="urn:microsoft.com/office/officeart/2016/7/layout/BasicLinearProcessNumbered"/>
    <dgm:cxn modelId="{D8904C9F-A143-4960-8F77-0402DB9FD2A5}" srcId="{938E7A74-061B-44AE-992B-E91C45B12E5D}" destId="{F3B3CEE1-FB80-442D-A4F7-0EA32D8536A4}" srcOrd="0" destOrd="0" parTransId="{1AB4FCE3-FD53-4E5F-9B0B-97CAE1F760C2}" sibTransId="{E39CA044-604B-4248-9693-4801EED94F11}"/>
    <dgm:cxn modelId="{37A6CA9F-DF42-4B25-8988-5EE9BD7B7211}" type="presOf" srcId="{E9FD3438-351F-4FED-B4C3-E4135488B1FB}" destId="{24DAC23F-E704-4C43-81E7-8FEEF3A86DAA}" srcOrd="0" destOrd="0" presId="urn:microsoft.com/office/officeart/2016/7/layout/BasicLinearProcessNumbered"/>
    <dgm:cxn modelId="{64776FA0-D760-4D72-9632-CE5F9C3B8B3E}" type="presOf" srcId="{76183CFD-A68E-4655-BD5D-D32EE67FFDA3}" destId="{7A6D8272-36A4-4642-9CFB-5F238A54BE16}" srcOrd="0" destOrd="0" presId="urn:microsoft.com/office/officeart/2016/7/layout/BasicLinearProcessNumbered"/>
    <dgm:cxn modelId="{1B50FFA1-63EE-400A-A0FE-3C4528D44717}" type="presOf" srcId="{CA1DAFCA-5C7F-4D3B-808A-910AA4DA11D3}" destId="{2F6F37FF-2A4B-4338-82E3-FD649B5E19DF}" srcOrd="0" destOrd="0" presId="urn:microsoft.com/office/officeart/2016/7/layout/BasicLinearProcessNumbered"/>
    <dgm:cxn modelId="{1FF293A2-341C-493B-8C57-F280ECDE9AE9}" type="presOf" srcId="{E39CA044-604B-4248-9693-4801EED94F11}" destId="{338214A4-75B1-4FD3-B13F-3B9C86020462}" srcOrd="0" destOrd="0" presId="urn:microsoft.com/office/officeart/2016/7/layout/BasicLinearProcessNumbered"/>
    <dgm:cxn modelId="{6743ABB1-C978-4748-A6B0-C5484161366F}" type="presOf" srcId="{68DE4439-4BA6-4693-ADC3-275DA0824F48}" destId="{6B7F3A2E-754D-4407-93A0-D745170A1EB6}" srcOrd="0" destOrd="0" presId="urn:microsoft.com/office/officeart/2016/7/layout/BasicLinearProcessNumbered"/>
    <dgm:cxn modelId="{4B146EB6-263A-40A4-8A65-4E2F2DEF4F8B}" type="presOf" srcId="{CA1DAFCA-5C7F-4D3B-808A-910AA4DA11D3}" destId="{A06C05EC-0E6E-4E85-A997-BA59D0D29B18}" srcOrd="1" destOrd="0" presId="urn:microsoft.com/office/officeart/2016/7/layout/BasicLinearProcessNumbered"/>
    <dgm:cxn modelId="{2812A0E9-F94A-4019-A7EA-94DDAA4ECE13}" type="presOf" srcId="{F3B3CEE1-FB80-442D-A4F7-0EA32D8536A4}" destId="{7BF5DCCE-8E4B-4A0E-A84C-93CD6607D3FD}" srcOrd="1" destOrd="0" presId="urn:microsoft.com/office/officeart/2016/7/layout/BasicLinearProcessNumbered"/>
    <dgm:cxn modelId="{9803FFFB-3F7A-4BF3-B1DF-460802E76ED3}" srcId="{938E7A74-061B-44AE-992B-E91C45B12E5D}" destId="{71F3E3A8-1FF0-405D-A452-48A43D1E03CF}" srcOrd="1" destOrd="0" parTransId="{05275CBA-A959-4326-AFC0-A23F3734F0DA}" sibTransId="{FA7F743F-3531-407C-B734-2587CA0C5C95}"/>
    <dgm:cxn modelId="{D1945994-8C49-4C65-BF0E-C5D108D19B94}" type="presParOf" srcId="{8D62A1F0-8118-4AD4-92BC-645AC6FEF8F0}" destId="{0AA6F2C2-C598-466A-9CFE-A323EDF0AA42}" srcOrd="0" destOrd="0" presId="urn:microsoft.com/office/officeart/2016/7/layout/BasicLinearProcessNumbered"/>
    <dgm:cxn modelId="{062DBF34-84C7-4E4F-8FF5-A667503ACB9F}" type="presParOf" srcId="{0AA6F2C2-C598-466A-9CFE-A323EDF0AA42}" destId="{BE9AC555-BC47-4373-9861-512BD5310328}" srcOrd="0" destOrd="0" presId="urn:microsoft.com/office/officeart/2016/7/layout/BasicLinearProcessNumbered"/>
    <dgm:cxn modelId="{06CC4C64-DC8C-4974-BD89-DDB19E14D299}" type="presParOf" srcId="{0AA6F2C2-C598-466A-9CFE-A323EDF0AA42}" destId="{338214A4-75B1-4FD3-B13F-3B9C86020462}" srcOrd="1" destOrd="0" presId="urn:microsoft.com/office/officeart/2016/7/layout/BasicLinearProcessNumbered"/>
    <dgm:cxn modelId="{A480F175-555B-46F7-B526-37E69E58CA0C}" type="presParOf" srcId="{0AA6F2C2-C598-466A-9CFE-A323EDF0AA42}" destId="{75DFD960-28FE-4CEC-88C9-D876435B48CA}" srcOrd="2" destOrd="0" presId="urn:microsoft.com/office/officeart/2016/7/layout/BasicLinearProcessNumbered"/>
    <dgm:cxn modelId="{CC4DD70E-EB8B-4B5E-A9B2-D85EAF2BAF2D}" type="presParOf" srcId="{0AA6F2C2-C598-466A-9CFE-A323EDF0AA42}" destId="{7BF5DCCE-8E4B-4A0E-A84C-93CD6607D3FD}" srcOrd="3" destOrd="0" presId="urn:microsoft.com/office/officeart/2016/7/layout/BasicLinearProcessNumbered"/>
    <dgm:cxn modelId="{10EE8364-1F30-4E98-BA45-C173C43F63A5}" type="presParOf" srcId="{8D62A1F0-8118-4AD4-92BC-645AC6FEF8F0}" destId="{7C80E32A-5CD8-4E4B-B6EE-243E66DEDC7D}" srcOrd="1" destOrd="0" presId="urn:microsoft.com/office/officeart/2016/7/layout/BasicLinearProcessNumbered"/>
    <dgm:cxn modelId="{08F1934A-B8C7-4DD7-8BA5-CA355DADC9EB}" type="presParOf" srcId="{8D62A1F0-8118-4AD4-92BC-645AC6FEF8F0}" destId="{0D9DCAA8-7C93-487D-B456-EB7CF02DB1F1}" srcOrd="2" destOrd="0" presId="urn:microsoft.com/office/officeart/2016/7/layout/BasicLinearProcessNumbered"/>
    <dgm:cxn modelId="{A6438623-296E-4E0D-8381-F0DE27F568E2}" type="presParOf" srcId="{0D9DCAA8-7C93-487D-B456-EB7CF02DB1F1}" destId="{9463FA23-563D-447A-9FCC-0AB5B73A51A2}" srcOrd="0" destOrd="0" presId="urn:microsoft.com/office/officeart/2016/7/layout/BasicLinearProcessNumbered"/>
    <dgm:cxn modelId="{68750F58-2840-4EB5-A076-8340AAEE98F7}" type="presParOf" srcId="{0D9DCAA8-7C93-487D-B456-EB7CF02DB1F1}" destId="{7B8939EB-B62F-4787-A34C-66E64D219B7D}" srcOrd="1" destOrd="0" presId="urn:microsoft.com/office/officeart/2016/7/layout/BasicLinearProcessNumbered"/>
    <dgm:cxn modelId="{7D679527-FE2A-40DD-8448-09C21EA782B5}" type="presParOf" srcId="{0D9DCAA8-7C93-487D-B456-EB7CF02DB1F1}" destId="{9F967FBD-35F5-4221-9A86-D5EF51296B8B}" srcOrd="2" destOrd="0" presId="urn:microsoft.com/office/officeart/2016/7/layout/BasicLinearProcessNumbered"/>
    <dgm:cxn modelId="{972C528D-850B-4B8C-8926-D32D2EEE4076}" type="presParOf" srcId="{0D9DCAA8-7C93-487D-B456-EB7CF02DB1F1}" destId="{272A130F-105E-4F08-8B31-DD7881F10751}" srcOrd="3" destOrd="0" presId="urn:microsoft.com/office/officeart/2016/7/layout/BasicLinearProcessNumbered"/>
    <dgm:cxn modelId="{4553B81F-AD3D-4637-BCE3-4D93ED8B7100}" type="presParOf" srcId="{8D62A1F0-8118-4AD4-92BC-645AC6FEF8F0}" destId="{8F6CCB65-FFBE-46B2-A2E4-BD8395CF46D6}" srcOrd="3" destOrd="0" presId="urn:microsoft.com/office/officeart/2016/7/layout/BasicLinearProcessNumbered"/>
    <dgm:cxn modelId="{C7AF8C5F-7279-4932-8D77-A18E358B2C27}" type="presParOf" srcId="{8D62A1F0-8118-4AD4-92BC-645AC6FEF8F0}" destId="{E6FE64BC-7687-4392-85E6-18D2A8258A6C}" srcOrd="4" destOrd="0" presId="urn:microsoft.com/office/officeart/2016/7/layout/BasicLinearProcessNumbered"/>
    <dgm:cxn modelId="{BE58057F-0F3F-4973-BCEF-886C4AF9BCCD}" type="presParOf" srcId="{E6FE64BC-7687-4392-85E6-18D2A8258A6C}" destId="{24DAC23F-E704-4C43-81E7-8FEEF3A86DAA}" srcOrd="0" destOrd="0" presId="urn:microsoft.com/office/officeart/2016/7/layout/BasicLinearProcessNumbered"/>
    <dgm:cxn modelId="{52634E24-8ED4-4040-A311-ED97B22768BA}" type="presParOf" srcId="{E6FE64BC-7687-4392-85E6-18D2A8258A6C}" destId="{6B7F3A2E-754D-4407-93A0-D745170A1EB6}" srcOrd="1" destOrd="0" presId="urn:microsoft.com/office/officeart/2016/7/layout/BasicLinearProcessNumbered"/>
    <dgm:cxn modelId="{53F86A31-0918-4951-BAB2-E18681773436}" type="presParOf" srcId="{E6FE64BC-7687-4392-85E6-18D2A8258A6C}" destId="{FC456DE0-B421-49C3-B65E-3B6D85AC0D28}" srcOrd="2" destOrd="0" presId="urn:microsoft.com/office/officeart/2016/7/layout/BasicLinearProcessNumbered"/>
    <dgm:cxn modelId="{C1D3DB79-2A27-4247-A736-CBF5452C8272}" type="presParOf" srcId="{E6FE64BC-7687-4392-85E6-18D2A8258A6C}" destId="{0F029C45-DF25-4287-84AD-C3779F9493FA}" srcOrd="3" destOrd="0" presId="urn:microsoft.com/office/officeart/2016/7/layout/BasicLinearProcessNumbered"/>
    <dgm:cxn modelId="{AB2CBD94-5AE9-4B0F-9C3C-B04886C98968}" type="presParOf" srcId="{8D62A1F0-8118-4AD4-92BC-645AC6FEF8F0}" destId="{EA39FBA7-F11A-448A-A156-FC9829A71C83}" srcOrd="5" destOrd="0" presId="urn:microsoft.com/office/officeart/2016/7/layout/BasicLinearProcessNumbered"/>
    <dgm:cxn modelId="{762202C5-7075-4666-9F04-FD1253B1CC45}" type="presParOf" srcId="{8D62A1F0-8118-4AD4-92BC-645AC6FEF8F0}" destId="{FA60B433-4B8B-449C-9D51-D40775A65398}" srcOrd="6" destOrd="0" presId="urn:microsoft.com/office/officeart/2016/7/layout/BasicLinearProcessNumbered"/>
    <dgm:cxn modelId="{111E9725-8685-4A54-BBCB-4375F86FEB65}" type="presParOf" srcId="{FA60B433-4B8B-449C-9D51-D40775A65398}" destId="{2F6F37FF-2A4B-4338-82E3-FD649B5E19DF}" srcOrd="0" destOrd="0" presId="urn:microsoft.com/office/officeart/2016/7/layout/BasicLinearProcessNumbered"/>
    <dgm:cxn modelId="{0D0C4E59-E6B6-4D91-AB81-DC312F9A1308}" type="presParOf" srcId="{FA60B433-4B8B-449C-9D51-D40775A65398}" destId="{7A6D8272-36A4-4642-9CFB-5F238A54BE16}" srcOrd="1" destOrd="0" presId="urn:microsoft.com/office/officeart/2016/7/layout/BasicLinearProcessNumbered"/>
    <dgm:cxn modelId="{16A4BEBE-91E6-44BA-8DCC-B2E1A289C476}" type="presParOf" srcId="{FA60B433-4B8B-449C-9D51-D40775A65398}" destId="{F072E475-AB21-4AAF-AE5F-9C5F9A7BE314}" srcOrd="2" destOrd="0" presId="urn:microsoft.com/office/officeart/2016/7/layout/BasicLinearProcessNumbered"/>
    <dgm:cxn modelId="{617F3CCF-3C32-47A3-A33B-C421FC002A4E}" type="presParOf" srcId="{FA60B433-4B8B-449C-9D51-D40775A65398}" destId="{A06C05EC-0E6E-4E85-A997-BA59D0D29B18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6498BD-D6DB-4792-94E5-F8C521DF2ABD}">
      <dsp:nvSpPr>
        <dsp:cNvPr id="0" name=""/>
        <dsp:cNvSpPr/>
      </dsp:nvSpPr>
      <dsp:spPr>
        <a:xfrm>
          <a:off x="740199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412A29-7FF1-4B7C-9FFD-0C1FE4D66383}">
      <dsp:nvSpPr>
        <dsp:cNvPr id="0" name=""/>
        <dsp:cNvSpPr/>
      </dsp:nvSpPr>
      <dsp:spPr>
        <a:xfrm>
          <a:off x="1213796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CBBD34-8E36-42C9-9052-FDA528087BA4}">
      <dsp:nvSpPr>
        <dsp:cNvPr id="0" name=""/>
        <dsp:cNvSpPr/>
      </dsp:nvSpPr>
      <dsp:spPr>
        <a:xfrm>
          <a:off x="29804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Input key parameters (feeder voltage, CT ratio, breakpoint currents, etc.)</a:t>
          </a:r>
        </a:p>
      </dsp:txBody>
      <dsp:txXfrm>
        <a:off x="29804" y="3473448"/>
        <a:ext cx="3643052" cy="1485000"/>
      </dsp:txXfrm>
    </dsp:sp>
    <dsp:sp modelId="{28ED18F9-D228-4C90-BC0E-D5BD80BDA18E}">
      <dsp:nvSpPr>
        <dsp:cNvPr id="0" name=""/>
        <dsp:cNvSpPr/>
      </dsp:nvSpPr>
      <dsp:spPr>
        <a:xfrm>
          <a:off x="5020786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F4A68-32A8-4D94-88E4-7CCAFE22AEF9}">
      <dsp:nvSpPr>
        <dsp:cNvPr id="0" name=""/>
        <dsp:cNvSpPr/>
      </dsp:nvSpPr>
      <dsp:spPr>
        <a:xfrm>
          <a:off x="5494383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99071E-4AE7-40B2-AF82-6DB7D0970D59}">
      <dsp:nvSpPr>
        <dsp:cNvPr id="0" name=""/>
        <dsp:cNvSpPr/>
      </dsp:nvSpPr>
      <dsp:spPr>
        <a:xfrm>
          <a:off x="4310391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Compute fault currents (both regular and stepped down values)</a:t>
          </a:r>
        </a:p>
      </dsp:txBody>
      <dsp:txXfrm>
        <a:off x="4310391" y="3473448"/>
        <a:ext cx="3643052" cy="1485000"/>
      </dsp:txXfrm>
    </dsp:sp>
    <dsp:sp modelId="{FFDC29F3-2BCB-40A6-899D-3236189012A7}">
      <dsp:nvSpPr>
        <dsp:cNvPr id="0" name=""/>
        <dsp:cNvSpPr/>
      </dsp:nvSpPr>
      <dsp:spPr>
        <a:xfrm>
          <a:off x="9301373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2ED05D-5CE0-48CD-8AB5-F080AB21EA51}">
      <dsp:nvSpPr>
        <dsp:cNvPr id="0" name=""/>
        <dsp:cNvSpPr/>
      </dsp:nvSpPr>
      <dsp:spPr>
        <a:xfrm>
          <a:off x="9774970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A5E82-2304-432A-9BA6-828AAF019972}">
      <dsp:nvSpPr>
        <dsp:cNvPr id="0" name=""/>
        <dsp:cNvSpPr/>
      </dsp:nvSpPr>
      <dsp:spPr>
        <a:xfrm>
          <a:off x="8590978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Generate a time-current curve based on the IEC formula</a:t>
          </a:r>
        </a:p>
      </dsp:txBody>
      <dsp:txXfrm>
        <a:off x="8590978" y="3473448"/>
        <a:ext cx="3643052" cy="1485000"/>
      </dsp:txXfrm>
    </dsp:sp>
    <dsp:sp modelId="{604D99CC-A510-49E6-9CA0-AD2084A255B9}">
      <dsp:nvSpPr>
        <dsp:cNvPr id="0" name=""/>
        <dsp:cNvSpPr/>
      </dsp:nvSpPr>
      <dsp:spPr>
        <a:xfrm>
          <a:off x="13581961" y="559006"/>
          <a:ext cx="2222262" cy="22222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D905D7-1558-4D8C-AD23-D8CD6883322C}">
      <dsp:nvSpPr>
        <dsp:cNvPr id="0" name=""/>
        <dsp:cNvSpPr/>
      </dsp:nvSpPr>
      <dsp:spPr>
        <a:xfrm>
          <a:off x="14055557" y="1032603"/>
          <a:ext cx="1275068" cy="12750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47F9F-3392-485F-839A-C9E2EACA5AFF}">
      <dsp:nvSpPr>
        <dsp:cNvPr id="0" name=""/>
        <dsp:cNvSpPr/>
      </dsp:nvSpPr>
      <dsp:spPr>
        <a:xfrm>
          <a:off x="12871565" y="3473448"/>
          <a:ext cx="3643052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Analyze relay behavior and trip times</a:t>
          </a:r>
        </a:p>
      </dsp:txBody>
      <dsp:txXfrm>
        <a:off x="12871565" y="3473448"/>
        <a:ext cx="3643052" cy="148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9AC555-BC47-4373-9861-512BD5310328}">
      <dsp:nvSpPr>
        <dsp:cNvPr id="0" name=""/>
        <dsp:cNvSpPr/>
      </dsp:nvSpPr>
      <dsp:spPr>
        <a:xfrm>
          <a:off x="4847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Apply coordination with downstream devices</a:t>
          </a:r>
        </a:p>
      </dsp:txBody>
      <dsp:txXfrm>
        <a:off x="4847" y="2112650"/>
        <a:ext cx="3845402" cy="3230138"/>
      </dsp:txXfrm>
    </dsp:sp>
    <dsp:sp modelId="{338214A4-75B1-4FD3-B13F-3B9C86020462}">
      <dsp:nvSpPr>
        <dsp:cNvPr id="0" name=""/>
        <dsp:cNvSpPr/>
      </dsp:nvSpPr>
      <dsp:spPr>
        <a:xfrm>
          <a:off x="1120013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56534" y="841774"/>
        <a:ext cx="1142027" cy="1142027"/>
      </dsp:txXfrm>
    </dsp:sp>
    <dsp:sp modelId="{75DFD960-28FE-4CEC-88C9-D876435B48CA}">
      <dsp:nvSpPr>
        <dsp:cNvPr id="0" name=""/>
        <dsp:cNvSpPr/>
      </dsp:nvSpPr>
      <dsp:spPr>
        <a:xfrm>
          <a:off x="4847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3FA23-563D-447A-9FCC-0AB5B73A51A2}">
      <dsp:nvSpPr>
        <dsp:cNvPr id="0" name=""/>
        <dsp:cNvSpPr/>
      </dsp:nvSpPr>
      <dsp:spPr>
        <a:xfrm>
          <a:off x="4234789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Simulate recloser curves</a:t>
          </a:r>
        </a:p>
      </dsp:txBody>
      <dsp:txXfrm>
        <a:off x="4234789" y="2112650"/>
        <a:ext cx="3845402" cy="3230138"/>
      </dsp:txXfrm>
    </dsp:sp>
    <dsp:sp modelId="{7B8939EB-B62F-4787-A34C-66E64D219B7D}">
      <dsp:nvSpPr>
        <dsp:cNvPr id="0" name=""/>
        <dsp:cNvSpPr/>
      </dsp:nvSpPr>
      <dsp:spPr>
        <a:xfrm>
          <a:off x="5349956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586477" y="841774"/>
        <a:ext cx="1142027" cy="1142027"/>
      </dsp:txXfrm>
    </dsp:sp>
    <dsp:sp modelId="{9F967FBD-35F5-4221-9A86-D5EF51296B8B}">
      <dsp:nvSpPr>
        <dsp:cNvPr id="0" name=""/>
        <dsp:cNvSpPr/>
      </dsp:nvSpPr>
      <dsp:spPr>
        <a:xfrm>
          <a:off x="4234789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AC23F-E704-4C43-81E7-8FEEF3A86DAA}">
      <dsp:nvSpPr>
        <dsp:cNvPr id="0" name=""/>
        <dsp:cNvSpPr/>
      </dsp:nvSpPr>
      <dsp:spPr>
        <a:xfrm>
          <a:off x="8464732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Improve calculations of fault currents</a:t>
          </a:r>
        </a:p>
      </dsp:txBody>
      <dsp:txXfrm>
        <a:off x="8464732" y="2112650"/>
        <a:ext cx="3845402" cy="3230138"/>
      </dsp:txXfrm>
    </dsp:sp>
    <dsp:sp modelId="{6B7F3A2E-754D-4407-93A0-D745170A1EB6}">
      <dsp:nvSpPr>
        <dsp:cNvPr id="0" name=""/>
        <dsp:cNvSpPr/>
      </dsp:nvSpPr>
      <dsp:spPr>
        <a:xfrm>
          <a:off x="9579899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9816420" y="841774"/>
        <a:ext cx="1142027" cy="1142027"/>
      </dsp:txXfrm>
    </dsp:sp>
    <dsp:sp modelId="{FC456DE0-B421-49C3-B65E-3B6D85AC0D28}">
      <dsp:nvSpPr>
        <dsp:cNvPr id="0" name=""/>
        <dsp:cNvSpPr/>
      </dsp:nvSpPr>
      <dsp:spPr>
        <a:xfrm>
          <a:off x="8464732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6F37FF-2A4B-4338-82E3-FD649B5E19DF}">
      <dsp:nvSpPr>
        <dsp:cNvPr id="0" name=""/>
        <dsp:cNvSpPr/>
      </dsp:nvSpPr>
      <dsp:spPr>
        <a:xfrm>
          <a:off x="12694675" y="66896"/>
          <a:ext cx="3845402" cy="53835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803" tIns="330200" rIns="299803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Compare IEC vs. IEEE curves</a:t>
          </a:r>
        </a:p>
      </dsp:txBody>
      <dsp:txXfrm>
        <a:off x="12694675" y="2112650"/>
        <a:ext cx="3845402" cy="3230138"/>
      </dsp:txXfrm>
    </dsp:sp>
    <dsp:sp modelId="{7A6D8272-36A4-4642-9CFB-5F238A54BE16}">
      <dsp:nvSpPr>
        <dsp:cNvPr id="0" name=""/>
        <dsp:cNvSpPr/>
      </dsp:nvSpPr>
      <dsp:spPr>
        <a:xfrm>
          <a:off x="13809842" y="605253"/>
          <a:ext cx="1615069" cy="16150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917" tIns="12700" rIns="12591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14046363" y="841774"/>
        <a:ext cx="1142027" cy="1142027"/>
      </dsp:txXfrm>
    </dsp:sp>
    <dsp:sp modelId="{F072E475-AB21-4AAF-AE5F-9C5F9A7BE314}">
      <dsp:nvSpPr>
        <dsp:cNvPr id="0" name=""/>
        <dsp:cNvSpPr/>
      </dsp:nvSpPr>
      <dsp:spPr>
        <a:xfrm>
          <a:off x="12694675" y="5450388"/>
          <a:ext cx="384540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Zane</a:t>
            </a:r>
          </a:p>
        </p:txBody>
      </p:sp>
    </p:spTree>
    <p:extLst>
      <p:ext uri="{BB962C8B-B14F-4D97-AF65-F5344CB8AC3E}">
        <p14:creationId xmlns:p14="http://schemas.microsoft.com/office/powerpoint/2010/main" val="2888945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a44c81768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a44c81768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44c817686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a44c817686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44c817686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44c817686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44c81768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44c81768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  <p:sp>
        <p:nvSpPr>
          <p:cNvPr id="84" name="Google Shape;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44c81768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44c81768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a44c81768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a44c817686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Nate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44c817686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44c817686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Zane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44c817686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44c817686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Zane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44c81768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44c817686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Zane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44c81768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44c81768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Zane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69801" y="4628648"/>
            <a:ext cx="16894299" cy="4957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1787" y="1530647"/>
            <a:ext cx="16490324" cy="2212520"/>
          </a:xfrm>
          <a:effectLst/>
        </p:spPr>
        <p:txBody>
          <a:bodyPr anchor="b">
            <a:normAutofit/>
          </a:bodyPr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1791" y="3743168"/>
            <a:ext cx="16490319" cy="885482"/>
          </a:xfrm>
        </p:spPr>
        <p:txBody>
          <a:bodyPr anchor="t">
            <a:normAutofit/>
          </a:bodyPr>
          <a:lstStyle>
            <a:lvl1pPr marL="0" indent="0" algn="l">
              <a:buNone/>
              <a:defRPr sz="2400" cap="all">
                <a:solidFill>
                  <a:schemeClr val="accent2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08927" y="8934206"/>
            <a:ext cx="4267200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71788" y="8927717"/>
            <a:ext cx="10375815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837450" y="8934206"/>
            <a:ext cx="1524660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238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60429" y="921611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115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3258802" y="899588"/>
            <a:ext cx="4360226" cy="87254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2" y="1013590"/>
            <a:ext cx="3006246" cy="77746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62385" y="1013590"/>
            <a:ext cx="11844419" cy="777461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90510" y="8934206"/>
            <a:ext cx="1992212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62385" y="8927717"/>
            <a:ext cx="11844419" cy="54768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669923" y="8934206"/>
            <a:ext cx="1746293" cy="547688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6996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8442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529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0429" y="921611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1789" y="3270745"/>
            <a:ext cx="16544423" cy="55174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837450" y="8934206"/>
            <a:ext cx="1578762" cy="547688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3478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71726" y="7712962"/>
            <a:ext cx="16936290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4565866"/>
            <a:ext cx="16544423" cy="2246261"/>
          </a:xfrm>
        </p:spPr>
        <p:txBody>
          <a:bodyPr anchor="b">
            <a:normAutofit/>
          </a:bodyPr>
          <a:lstStyle>
            <a:lvl1pPr algn="l">
              <a:defRPr sz="54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1789" y="6812126"/>
            <a:ext cx="16544423" cy="900834"/>
          </a:xfrm>
        </p:spPr>
        <p:txBody>
          <a:bodyPr anchor="t">
            <a:normAutofit/>
          </a:bodyPr>
          <a:lstStyle>
            <a:lvl1pPr marL="0" indent="0" algn="l">
              <a:buNone/>
              <a:defRPr sz="2700" cap="all">
                <a:solidFill>
                  <a:schemeClr val="accent2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473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668973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1790" y="3342005"/>
            <a:ext cx="8133585" cy="544957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82626" y="3342005"/>
            <a:ext cx="8133588" cy="544957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3476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668973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71790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829" y="3376338"/>
            <a:ext cx="7630613" cy="804008"/>
          </a:xfrm>
        </p:spPr>
        <p:txBody>
          <a:bodyPr anchor="b">
            <a:noAutofit/>
          </a:bodyPr>
          <a:lstStyle>
            <a:lvl1pPr marL="0" indent="0">
              <a:buNone/>
              <a:defRPr sz="3300" b="0">
                <a:solidFill>
                  <a:schemeClr val="accent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1791" y="4389079"/>
            <a:ext cx="8089650" cy="44024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785603" y="3376339"/>
            <a:ext cx="7630610" cy="830060"/>
          </a:xfrm>
        </p:spPr>
        <p:txBody>
          <a:bodyPr anchor="b">
            <a:noAutofit/>
          </a:bodyPr>
          <a:lstStyle>
            <a:lvl1pPr marL="0" indent="0">
              <a:buNone/>
              <a:defRPr sz="3300" b="0">
                <a:solidFill>
                  <a:schemeClr val="accent2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26564" y="4389079"/>
            <a:ext cx="8089650" cy="44024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97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1025" y="909831"/>
            <a:ext cx="16950054" cy="188824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63841" y="1094487"/>
            <a:ext cx="16544424" cy="14824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284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2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671726" y="7712960"/>
            <a:ext cx="16947300" cy="191205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89" y="7893444"/>
            <a:ext cx="7364168" cy="1034271"/>
          </a:xfrm>
        </p:spPr>
        <p:txBody>
          <a:bodyPr anchor="ctr"/>
          <a:lstStyle>
            <a:lvl1pPr algn="l">
              <a:defRPr sz="3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724" y="901800"/>
            <a:ext cx="16939260" cy="6307200"/>
          </a:xfrm>
        </p:spPr>
        <p:txBody>
          <a:bodyPr anchor="ctr">
            <a:normAutofit/>
          </a:bodyPr>
          <a:lstStyle>
            <a:lvl1pPr>
              <a:defRPr sz="3000">
                <a:solidFill>
                  <a:schemeClr val="tx2"/>
                </a:solidFill>
              </a:defRPr>
            </a:lvl1pPr>
            <a:lvl2pPr>
              <a:defRPr sz="27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00">
                <a:solidFill>
                  <a:schemeClr val="tx2"/>
                </a:solidFill>
              </a:defRPr>
            </a:lvl4pPr>
            <a:lvl5pPr>
              <a:defRPr sz="2100">
                <a:solidFill>
                  <a:schemeClr val="tx2"/>
                </a:solidFill>
              </a:defRPr>
            </a:lvl5pPr>
            <a:lvl6pPr>
              <a:defRPr sz="2100">
                <a:solidFill>
                  <a:schemeClr val="tx2"/>
                </a:solidFill>
              </a:defRPr>
            </a:lvl6pPr>
            <a:lvl7pPr>
              <a:defRPr sz="2100">
                <a:solidFill>
                  <a:schemeClr val="tx2"/>
                </a:solidFill>
              </a:defRPr>
            </a:lvl7pPr>
            <a:lvl8pPr>
              <a:defRPr sz="2100">
                <a:solidFill>
                  <a:schemeClr val="tx2"/>
                </a:solidFill>
              </a:defRPr>
            </a:lvl8pPr>
            <a:lvl9pPr>
              <a:defRPr sz="21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1235" y="7893445"/>
            <a:ext cx="8804981" cy="1034273"/>
          </a:xfrm>
        </p:spPr>
        <p:txBody>
          <a:bodyPr anchor="ctr">
            <a:normAutofit/>
          </a:bodyPr>
          <a:lstStyle>
            <a:lvl1pPr marL="0" indent="0" algn="r">
              <a:buNone/>
              <a:defRPr sz="1650">
                <a:solidFill>
                  <a:schemeClr val="bg1"/>
                </a:solidFill>
              </a:defRPr>
            </a:lvl1pPr>
            <a:lvl2pPr marL="685800" indent="0">
              <a:buNone/>
              <a:defRPr sz="165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26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790" y="7040084"/>
            <a:ext cx="16544424" cy="850107"/>
          </a:xfrm>
        </p:spPr>
        <p:txBody>
          <a:bodyPr anchor="b">
            <a:normAutofit/>
          </a:bodyPr>
          <a:lstStyle>
            <a:lvl1pPr algn="l">
              <a:defRPr sz="36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1726" y="899588"/>
            <a:ext cx="16936289" cy="5335878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1789" y="7890191"/>
            <a:ext cx="16544426" cy="89800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2821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1788" y="1057686"/>
            <a:ext cx="16544424" cy="17843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1788" y="3504005"/>
            <a:ext cx="16544424" cy="5284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08927" y="8934206"/>
            <a:ext cx="426719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1788" y="8927717"/>
            <a:ext cx="1037581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37450" y="8934206"/>
            <a:ext cx="157876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9801" y="685801"/>
            <a:ext cx="5554980" cy="1424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63221" y="680465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6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42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59000" indent="-459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700" kern="1200">
          <a:solidFill>
            <a:schemeClr val="tx2"/>
          </a:solidFill>
          <a:latin typeface="+mn-lt"/>
          <a:ea typeface="+mn-ea"/>
          <a:cs typeface="+mn-cs"/>
        </a:defRPr>
      </a:lvl1pPr>
      <a:lvl2pPr marL="945000" indent="-459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350000" indent="-405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100" kern="1200">
          <a:solidFill>
            <a:schemeClr val="tx2"/>
          </a:solidFill>
          <a:latin typeface="+mn-lt"/>
          <a:ea typeface="+mn-ea"/>
          <a:cs typeface="+mn-cs"/>
        </a:defRPr>
      </a:lvl3pPr>
      <a:lvl4pPr marL="1863000" indent="-351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403000" indent="-3510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85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33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375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42000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028500" y="805725"/>
            <a:ext cx="11902800" cy="23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79" b="1" dirty="0">
                <a:latin typeface="Inter SemiBold"/>
                <a:ea typeface="Inter SemiBold"/>
                <a:cs typeface="Inter SemiBold"/>
                <a:sym typeface="Inter SemiBold"/>
              </a:rPr>
              <a:t>Relay Overcurrent Protection Simulation</a:t>
            </a:r>
            <a:endParaRPr sz="7579" b="1" dirty="0"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4"/>
          <p:cNvSpPr txBox="1"/>
          <p:nvPr/>
        </p:nvSpPr>
        <p:spPr>
          <a:xfrm>
            <a:off x="1028700" y="3138825"/>
            <a:ext cx="33864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1" i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Zane Richards &amp; Nate Fischer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4674400" y="3138825"/>
            <a:ext cx="25851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latin typeface="Inter"/>
                <a:ea typeface="Inter"/>
                <a:cs typeface="Inter"/>
                <a:sym typeface="Inter"/>
              </a:rPr>
              <a:t>November 20</a:t>
            </a:r>
            <a:r>
              <a:rPr lang="en-US" sz="1599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202</a:t>
            </a:r>
            <a:r>
              <a:rPr lang="en-US" sz="1599">
                <a:latin typeface="Inter"/>
                <a:ea typeface="Inter"/>
                <a:cs typeface="Inter"/>
                <a:sym typeface="Inter"/>
              </a:rPr>
              <a:t>5</a:t>
            </a:r>
            <a:endParaRPr/>
          </a:p>
        </p:txBody>
      </p:sp>
      <p:pic>
        <p:nvPicPr>
          <p:cNvPr id="67" name="Google Shape;67;p14" title="thomas-richter-B09tL5bSQJk-unsplash.jpg"/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-970" t="36199" r="970" b="11900"/>
          <a:stretch/>
        </p:blipFill>
        <p:spPr>
          <a:xfrm>
            <a:off x="-639592" y="3739750"/>
            <a:ext cx="18927590" cy="6547250"/>
          </a:xfrm>
          <a:prstGeom prst="rect">
            <a:avLst/>
          </a:prstGeom>
          <a:noFill/>
          <a:ln>
            <a:noFill/>
          </a:ln>
          <a:effectLst>
            <a:outerShdw blurRad="203200" dist="50800" dir="5400000" sx="89000" sy="89000" algn="ctr" rotWithShape="0">
              <a:schemeClr val="bg1"/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D312C-1F49-EF3C-6557-AB79AB86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MATLAB Simulation 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ACD423-BB5F-790C-3A4C-E880C35642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233481"/>
              </p:ext>
            </p:extLst>
          </p:nvPr>
        </p:nvGraphicFramePr>
        <p:xfrm>
          <a:off x="871789" y="3270745"/>
          <a:ext cx="16544423" cy="5517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928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400"/>
              </a:spcAft>
              <a:buNone/>
            </a:pP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750" y="2762200"/>
            <a:ext cx="14102774" cy="394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ctangle 192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801" y="685800"/>
            <a:ext cx="5554980" cy="1424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3220" y="680464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5BB74D4E-F243-4A10-813D-500A14025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29" y="921610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1A59258C-AAC2-41CD-973C-7439B122A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54516B72-0116-42B2-82A2-B11218A36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69786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965202" y="1550083"/>
            <a:ext cx="7239384" cy="723811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6300" u="sng">
                <a:solidFill>
                  <a:srgbClr val="FFFFFF"/>
                </a:solidFill>
                <a:sym typeface="Inter"/>
              </a:rPr>
              <a:t>Interpretations &amp; Limitations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7CDB507F-21B7-4C27-B0FC-D9C465C6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3868" y="691302"/>
            <a:ext cx="7242048" cy="16748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7AB1AE17-B7A3-4363-95CD-25441E2FF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4161" y="691302"/>
            <a:ext cx="7242048" cy="16748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8" name="Google Shape;188;p26"/>
          <p:cNvSpPr txBox="1">
            <a:spLocks noGrp="1"/>
          </p:cNvSpPr>
          <p:nvPr>
            <p:ph type="body" idx="1"/>
          </p:nvPr>
        </p:nvSpPr>
        <p:spPr>
          <a:xfrm>
            <a:off x="10133653" y="1550085"/>
            <a:ext cx="7282556" cy="7238113"/>
          </a:xfrm>
          <a:prstGeom prst="rect">
            <a:avLst/>
          </a:prstGeom>
          <a:ln w="57150">
            <a:noFill/>
          </a:ln>
        </p:spPr>
        <p:txBody>
          <a:bodyPr spcFirstLastPara="1" vert="horz" lIns="91440" tIns="45720" rIns="91440" bIns="45720" rtlCol="0" anchor="ctr" anchorCtr="0">
            <a:normAutofit fontScale="92500" lnSpcReduction="20000"/>
          </a:bodyPr>
          <a:lstStyle/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Our simulation behaves realistically</a:t>
            </a:r>
          </a:p>
          <a:p>
            <a:pPr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Extreme faults clear instantly, weaker faults clear with delay to reduce miscoordination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Line-to-Line and SLG faults were approximated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No transient modeling </a:t>
            </a:r>
          </a:p>
          <a:p>
            <a:pPr marL="457200" lvl="0" indent="-48260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r>
              <a:rPr lang="en-US" sz="4400" dirty="0">
                <a:solidFill>
                  <a:schemeClr val="accent2">
                    <a:lumMod val="50000"/>
                  </a:schemeClr>
                </a:solidFill>
              </a:rPr>
              <a:t>Only models the initial circuit break and does not consider reclosing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92000"/>
              <a:buFont typeface="Wingdings 2" panose="05020102010507070707" pitchFamily="18" charset="2"/>
              <a:buChar char=""/>
            </a:pPr>
            <a:endParaRPr lang="en-US" sz="3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>
            <a:extLst>
              <a:ext uri="{FF2B5EF4-FFF2-40B4-BE49-F238E27FC236}">
                <a16:creationId xmlns:a16="http://schemas.microsoft.com/office/drawing/2014/main" id="{71B62618-0D02-4C29-88C5-1EDF7F32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801" y="685800"/>
            <a:ext cx="5554980" cy="1424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1E2747F4-A0AE-425C-B527-E3E32461F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63220" y="680464"/>
            <a:ext cx="5554980" cy="1478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9707F29A-1576-479E-B227-0D649860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2745" y="685800"/>
            <a:ext cx="5554980" cy="1371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F17B26C7-6F2F-453C-9C08-71E199E52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29" y="921610"/>
            <a:ext cx="16964007" cy="178394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/>
          </p:nvPr>
        </p:nvSpPr>
        <p:spPr>
          <a:xfrm>
            <a:off x="871788" y="1053234"/>
            <a:ext cx="16544424" cy="152070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7000" u="sng" dirty="0">
                <a:solidFill>
                  <a:srgbClr val="FFFEFF"/>
                </a:solidFill>
                <a:sym typeface="Inter"/>
              </a:rPr>
              <a:t>Possible Improvements</a:t>
            </a:r>
          </a:p>
        </p:txBody>
      </p:sp>
      <p:graphicFrame>
        <p:nvGraphicFramePr>
          <p:cNvPr id="196" name="Google Shape;194;p27">
            <a:extLst>
              <a:ext uri="{FF2B5EF4-FFF2-40B4-BE49-F238E27FC236}">
                <a16:creationId xmlns:a16="http://schemas.microsoft.com/office/drawing/2014/main" id="{6E39C33F-357F-7AC3-8B58-A057CA193B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5168952"/>
              </p:ext>
            </p:extLst>
          </p:nvPr>
        </p:nvGraphicFramePr>
        <p:xfrm>
          <a:off x="871537" y="3271837"/>
          <a:ext cx="16544925" cy="5517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9055B9-C6EE-55F9-5D79-3231C847EE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1437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/>
        </p:nvSpPr>
        <p:spPr>
          <a:xfrm>
            <a:off x="8389975" y="1272300"/>
            <a:ext cx="9083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Why Grid Protection Matters</a:t>
            </a:r>
            <a:endParaRPr sz="4800" b="1" dirty="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9" name="Google Shape;79;p15" title="michael-pointner-0f7ogH3AEek-unsplash.jpg"/>
          <p:cNvPicPr preferRelativeResize="0"/>
          <p:nvPr/>
        </p:nvPicPr>
        <p:blipFill rotWithShape="1">
          <a:blip r:embed="rId3">
            <a:alphaModFix/>
          </a:blip>
          <a:srcRect r="34110"/>
          <a:stretch/>
        </p:blipFill>
        <p:spPr>
          <a:xfrm>
            <a:off x="1028748" y="1641750"/>
            <a:ext cx="6724602" cy="700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8269075" y="2254750"/>
            <a:ext cx="9324900" cy="7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 electrical grid needs protection because faults happen: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71600" lvl="0" indent="-4572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Short circuits, trees touching lines, equipment failure, etc.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Faults cause very large currents which can: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71600" lvl="1" indent="-457200">
              <a:spcBef>
                <a:spcPts val="1000"/>
              </a:spcBef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Damage equipment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71600" lvl="1" indent="-457200"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Cause fires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1371600" lvl="1" indent="-457200">
              <a:buClr>
                <a:schemeClr val="dk1"/>
              </a:buClr>
              <a:buSzPts val="3600"/>
              <a:buFont typeface="Inter"/>
              <a:buChar char="●"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Create large blackouts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Protection systems detect abnormal electrical conditions and disconnect the damaged part of the system.</a:t>
            </a:r>
            <a:endParaRPr sz="36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409845"/>
            <a:ext cx="18288000" cy="487560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1104687" y="3032272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" name="Google Shape;88;p16"/>
          <p:cNvCxnSpPr/>
          <p:nvPr/>
        </p:nvCxnSpPr>
        <p:spPr>
          <a:xfrm rot="10800000" flipH="1">
            <a:off x="1306327" y="3115257"/>
            <a:ext cx="4088044" cy="1740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" name="Google Shape;89;p16"/>
          <p:cNvCxnSpPr/>
          <p:nvPr/>
        </p:nvCxnSpPr>
        <p:spPr>
          <a:xfrm>
            <a:off x="5596012" y="3114828"/>
            <a:ext cx="4085788" cy="429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6"/>
          <p:cNvCxnSpPr/>
          <p:nvPr/>
        </p:nvCxnSpPr>
        <p:spPr>
          <a:xfrm rot="10800000" flipH="1">
            <a:off x="9883441" y="3108434"/>
            <a:ext cx="4010934" cy="665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16"/>
          <p:cNvCxnSpPr/>
          <p:nvPr/>
        </p:nvCxnSpPr>
        <p:spPr>
          <a:xfrm>
            <a:off x="13522510" y="3108116"/>
            <a:ext cx="373679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16"/>
          <p:cNvSpPr/>
          <p:nvPr/>
        </p:nvSpPr>
        <p:spPr>
          <a:xfrm>
            <a:off x="5394371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9681800" y="3014436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13793555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1028700" y="962025"/>
            <a:ext cx="1623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Goal &amp; Scope 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028700" y="3553491"/>
            <a:ext cx="4269000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>
                <a:latin typeface="Inter"/>
                <a:ea typeface="Inter"/>
                <a:cs typeface="Inter"/>
                <a:sym typeface="Inter"/>
              </a:rPr>
              <a:t>Research</a:t>
            </a:r>
            <a:endParaRPr dirty="0"/>
          </a:p>
        </p:txBody>
      </p:sp>
      <p:sp>
        <p:nvSpPr>
          <p:cNvPr id="98" name="Google Shape;98;p16"/>
          <p:cNvSpPr txBox="1"/>
          <p:nvPr/>
        </p:nvSpPr>
        <p:spPr>
          <a:xfrm>
            <a:off x="1028700" y="1722120"/>
            <a:ext cx="162306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15713700" y="217025"/>
            <a:ext cx="1545600" cy="2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11/20/2025</a:t>
            </a:r>
            <a:endParaRPr dirty="0"/>
          </a:p>
        </p:txBody>
      </p:sp>
      <p:sp>
        <p:nvSpPr>
          <p:cNvPr id="105" name="Google Shape;105;p16"/>
          <p:cNvSpPr txBox="1"/>
          <p:nvPr/>
        </p:nvSpPr>
        <p:spPr>
          <a:xfrm>
            <a:off x="13522488" y="3314138"/>
            <a:ext cx="4415700" cy="1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Analyze Relay Operation for 3 Fault Types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9524538" y="3429000"/>
            <a:ext cx="4269000" cy="13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MATLAB Simulation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" name="Google Shape;105;p16">
            <a:extLst>
              <a:ext uri="{FF2B5EF4-FFF2-40B4-BE49-F238E27FC236}">
                <a16:creationId xmlns:a16="http://schemas.microsoft.com/office/drawing/2014/main" id="{68AC184D-CF1E-36E0-0444-50862392C9F4}"/>
              </a:ext>
            </a:extLst>
          </p:cNvPr>
          <p:cNvSpPr txBox="1"/>
          <p:nvPr/>
        </p:nvSpPr>
        <p:spPr>
          <a:xfrm>
            <a:off x="4494462" y="3347285"/>
            <a:ext cx="4415700" cy="1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99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Model a 13.8kV Feeder With Faults</a:t>
            </a:r>
            <a:endParaRPr sz="4800" dirty="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623400" y="61870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System Overview</a:t>
            </a:r>
            <a:endParaRPr sz="72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623400" y="3429000"/>
            <a:ext cx="5326800" cy="5708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system that is being simulated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Part of the power distribution system that carries electricity from a substation to neighborhoods, businesses, etc.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“main branch” of a local distribution grid</a:t>
            </a:r>
            <a:endParaRPr sz="3000" dirty="0"/>
          </a:p>
          <a:p>
            <a:pPr marL="0" lvl="0" indent="0" algn="l" rtl="0">
              <a:spcBef>
                <a:spcPts val="2400"/>
              </a:spcBef>
              <a:spcAft>
                <a:spcPts val="2400"/>
              </a:spcAft>
              <a:buNone/>
            </a:pP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2"/>
          </p:nvPr>
        </p:nvSpPr>
        <p:spPr>
          <a:xfrm>
            <a:off x="6347250" y="3428999"/>
            <a:ext cx="5326800" cy="57087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First line of defense in feeder systems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Circuit breaker with a brain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Instantly breaks the circuit if there is an extreme fault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Waits a set amount of time before breaking the circuit if there is a non-extreme abnormality</a:t>
            </a:r>
            <a:endParaRPr sz="3000" dirty="0"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4294967295"/>
          </p:nvPr>
        </p:nvSpPr>
        <p:spPr>
          <a:xfrm>
            <a:off x="12338538" y="3428999"/>
            <a:ext cx="5326062" cy="570865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Power lines carry hundreds to thousands of amps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Current transformers scale down current so that it can be measured</a:t>
            </a:r>
            <a:endParaRPr sz="3000" dirty="0"/>
          </a:p>
          <a:p>
            <a:pPr marL="495300" lvl="0" indent="-457200" algn="l" rtl="0">
              <a:spcBef>
                <a:spcPts val="0"/>
              </a:spcBef>
              <a:spcAft>
                <a:spcPts val="0"/>
              </a:spcAft>
              <a:buSzPts val="3000"/>
              <a:buFont typeface="Wingdings" panose="05000000000000000000" pitchFamily="2" charset="2"/>
              <a:buChar char="Ø"/>
            </a:pPr>
            <a:r>
              <a:rPr lang="en-US" sz="3000" dirty="0"/>
              <a:t>The relay uses the CT output (secondary) to make decisions</a:t>
            </a:r>
            <a:endParaRPr sz="3000"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title" idx="4294967295"/>
          </p:nvPr>
        </p:nvSpPr>
        <p:spPr>
          <a:xfrm>
            <a:off x="584563" y="2282824"/>
            <a:ext cx="5326063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Feeder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116" name="Google Shape;116;p17"/>
          <p:cNvSpPr txBox="1">
            <a:spLocks noGrp="1"/>
          </p:cNvSpPr>
          <p:nvPr>
            <p:ph type="title" idx="4294967295"/>
          </p:nvPr>
        </p:nvSpPr>
        <p:spPr>
          <a:xfrm>
            <a:off x="6309151" y="2023462"/>
            <a:ext cx="5326062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Overcurrent Relay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title" idx="4294967295"/>
          </p:nvPr>
        </p:nvSpPr>
        <p:spPr>
          <a:xfrm>
            <a:off x="11674050" y="2023461"/>
            <a:ext cx="6480600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Current Transformer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7;p14" title="thomas-richter-B09tL5bSQJk-unsplash.jpg">
            <a:extLst>
              <a:ext uri="{FF2B5EF4-FFF2-40B4-BE49-F238E27FC236}">
                <a16:creationId xmlns:a16="http://schemas.microsoft.com/office/drawing/2014/main" id="{7F0325AD-E295-F9E6-C139-FC5CBE06DEAE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970" t="36199" r="970" b="11900"/>
          <a:stretch/>
        </p:blipFill>
        <p:spPr>
          <a:xfrm>
            <a:off x="-209550" y="0"/>
            <a:ext cx="18497550" cy="10287000"/>
          </a:xfrm>
          <a:prstGeom prst="rect">
            <a:avLst/>
          </a:prstGeom>
          <a:noFill/>
          <a:ln>
            <a:noFill/>
          </a:ln>
          <a:effectLst>
            <a:outerShdw blurRad="203200" dist="50800" dir="5400000" sx="89000" sy="89000" algn="ctr" rotWithShape="0">
              <a:schemeClr val="bg1"/>
            </a:outerShdw>
          </a:effectLst>
        </p:spPr>
      </p:pic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F7D664B9-9878-5C65-4B14-383E77C44179}"/>
              </a:ext>
            </a:extLst>
          </p:cNvPr>
          <p:cNvSpPr/>
          <p:nvPr/>
        </p:nvSpPr>
        <p:spPr>
          <a:xfrm>
            <a:off x="497463" y="3536570"/>
            <a:ext cx="2976703" cy="2304787"/>
          </a:xfrm>
          <a:prstGeom prst="flowChartAlternateProcess">
            <a:avLst/>
          </a:prstGeom>
          <a:solidFill>
            <a:srgbClr val="59091A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Feeder</a:t>
            </a:r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50CA081B-5318-AC56-886B-4F002D98CB0E}"/>
              </a:ext>
            </a:extLst>
          </p:cNvPr>
          <p:cNvSpPr/>
          <p:nvPr/>
        </p:nvSpPr>
        <p:spPr>
          <a:xfrm>
            <a:off x="4434636" y="3536570"/>
            <a:ext cx="4238700" cy="2304787"/>
          </a:xfrm>
          <a:prstGeom prst="flowChartAlternateProcess">
            <a:avLst/>
          </a:prstGeom>
          <a:solidFill>
            <a:srgbClr val="59091A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Current Transformer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2C665DF5-77CA-9132-ED85-51BB450FAD01}"/>
              </a:ext>
            </a:extLst>
          </p:cNvPr>
          <p:cNvSpPr/>
          <p:nvPr/>
        </p:nvSpPr>
        <p:spPr>
          <a:xfrm>
            <a:off x="9723887" y="3551317"/>
            <a:ext cx="4238700" cy="2304787"/>
          </a:xfrm>
          <a:prstGeom prst="flowChartAlternateProcess">
            <a:avLst/>
          </a:prstGeom>
          <a:solidFill>
            <a:srgbClr val="59091A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Fault Point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92260185-D576-B602-19C0-6C77B6F30C9F}"/>
              </a:ext>
            </a:extLst>
          </p:cNvPr>
          <p:cNvSpPr/>
          <p:nvPr/>
        </p:nvSpPr>
        <p:spPr>
          <a:xfrm>
            <a:off x="15048151" y="3536570"/>
            <a:ext cx="2391686" cy="2304787"/>
          </a:xfrm>
          <a:prstGeom prst="flowChartAlternateProcess">
            <a:avLst/>
          </a:prstGeom>
          <a:solidFill>
            <a:srgbClr val="59091A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Relay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F9A49CA-11DC-04A0-6B04-9AB897B8F5DE}"/>
              </a:ext>
            </a:extLst>
          </p:cNvPr>
          <p:cNvSpPr/>
          <p:nvPr/>
        </p:nvSpPr>
        <p:spPr>
          <a:xfrm>
            <a:off x="3585024" y="4542503"/>
            <a:ext cx="757895" cy="3244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1C0C81C-4711-C6C9-0BF6-46E4F7CACA6E}"/>
              </a:ext>
            </a:extLst>
          </p:cNvPr>
          <p:cNvSpPr/>
          <p:nvPr/>
        </p:nvSpPr>
        <p:spPr>
          <a:xfrm>
            <a:off x="8765052" y="4541479"/>
            <a:ext cx="757895" cy="3244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32BBD2C-ABE9-1893-859B-3BEE548ADFC1}"/>
              </a:ext>
            </a:extLst>
          </p:cNvPr>
          <p:cNvSpPr/>
          <p:nvPr/>
        </p:nvSpPr>
        <p:spPr>
          <a:xfrm>
            <a:off x="14126421" y="4541479"/>
            <a:ext cx="757895" cy="3244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Relay Operation Logic</a:t>
            </a:r>
            <a:endParaRPr sz="60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623400" y="2652901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/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Reads current from the CT secondary side (stepped down current)</a:t>
            </a:r>
            <a:endParaRPr sz="3500" dirty="0"/>
          </a:p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Instantly trips and breaks the circuit if there is an extreme abnormality</a:t>
            </a:r>
            <a:endParaRPr sz="3500" dirty="0"/>
          </a:p>
          <a:p>
            <a:pPr marL="463550" lvl="0" indent="-457200" algn="l" rtl="0">
              <a:spcBef>
                <a:spcPts val="0"/>
              </a:spcBef>
              <a:spcAft>
                <a:spcPts val="0"/>
              </a:spcAft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Waits a period before breaking if there is an abnormality that may not be a fault</a:t>
            </a:r>
            <a:endParaRPr sz="3500" dirty="0"/>
          </a:p>
          <a:p>
            <a:pPr marL="463550" indent="-457200">
              <a:buSzPts val="3500"/>
              <a:buFont typeface="Wingdings" panose="05000000000000000000" pitchFamily="2" charset="2"/>
              <a:buChar char="§"/>
            </a:pPr>
            <a:r>
              <a:rPr lang="en-US" sz="3500" dirty="0"/>
              <a:t>Time is determined using IEC Standard Inverse Curve</a:t>
            </a:r>
            <a:endParaRPr sz="3500" dirty="0"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3675" y="4217700"/>
            <a:ext cx="9360001" cy="185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 144">
            <a:extLst>
              <a:ext uri="{FF2B5EF4-FFF2-40B4-BE49-F238E27FC236}">
                <a16:creationId xmlns:a16="http://schemas.microsoft.com/office/drawing/2014/main" id="{587D26DA-9773-4A0E-B213-DDF20A1F1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0" name="Google Shape;140;p20" descr="A diagram of different types of angles&#10;&#10;AI-generated content may be incorrect.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175000" y="965199"/>
            <a:ext cx="11938001" cy="8356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Chosen System Parameters</a:t>
            </a:r>
            <a:endParaRPr sz="60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650" y="2231350"/>
            <a:ext cx="11134700" cy="65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7204" y="4639646"/>
            <a:ext cx="4987066" cy="510546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623400" y="803045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Fault Current Calculations</a:t>
            </a:r>
            <a:endParaRPr sz="72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2" name="Google Shape;152;p22"/>
          <p:cNvSpPr txBox="1">
            <a:spLocks noGrp="1"/>
          </p:cNvSpPr>
          <p:nvPr>
            <p:ph type="title" idx="4294967295"/>
          </p:nvPr>
        </p:nvSpPr>
        <p:spPr>
          <a:xfrm>
            <a:off x="4243062" y="2196663"/>
            <a:ext cx="3922088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Three </a:t>
            </a:r>
            <a:b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Phase Fault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153" name="Google Shape;153;p22"/>
          <p:cNvSpPr txBox="1">
            <a:spLocks noGrp="1"/>
          </p:cNvSpPr>
          <p:nvPr>
            <p:ph type="title" idx="4294967295"/>
          </p:nvPr>
        </p:nvSpPr>
        <p:spPr>
          <a:xfrm>
            <a:off x="7980268" y="2222115"/>
            <a:ext cx="4987065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</a:t>
            </a:r>
            <a:b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Fault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54" name="Google Shape;154;p22"/>
          <p:cNvSpPr txBox="1">
            <a:spLocks noGrp="1"/>
          </p:cNvSpPr>
          <p:nvPr>
            <p:ph type="title" idx="4294967295"/>
          </p:nvPr>
        </p:nvSpPr>
        <p:spPr>
          <a:xfrm>
            <a:off x="12967333" y="2222115"/>
            <a:ext cx="4467422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Line to Ground Fault</a:t>
            </a:r>
            <a:endParaRPr sz="3800" b="1" u="sng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800" b="1" dirty="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accent1"/>
              </a:solidFill>
            </a:endParaRPr>
          </a:p>
        </p:txBody>
      </p:sp>
      <p:sp>
        <p:nvSpPr>
          <p:cNvPr id="155" name="Google Shape;155;p22"/>
          <p:cNvSpPr txBox="1">
            <a:spLocks noGrp="1"/>
          </p:cNvSpPr>
          <p:nvPr>
            <p:ph type="title" idx="4294967295"/>
          </p:nvPr>
        </p:nvSpPr>
        <p:spPr>
          <a:xfrm>
            <a:off x="3687097" y="3616508"/>
            <a:ext cx="4597232" cy="1146175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All 3 phases are shorted together</a:t>
            </a:r>
            <a:endParaRPr sz="26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title" idx="4294967295"/>
          </p:nvPr>
        </p:nvSpPr>
        <p:spPr>
          <a:xfrm>
            <a:off x="8237467" y="3641960"/>
            <a:ext cx="4155382" cy="867974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Two lines touch (2 phase fault)</a:t>
            </a:r>
            <a:endParaRPr sz="25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tx1"/>
              </a:solidFill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title" idx="4294967295"/>
          </p:nvPr>
        </p:nvSpPr>
        <p:spPr>
          <a:xfrm>
            <a:off x="12750685" y="3200794"/>
            <a:ext cx="4940815" cy="2186292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tx1"/>
                </a:solidFill>
                <a:latin typeface="Inter"/>
                <a:ea typeface="Inter"/>
                <a:cs typeface="Inter"/>
                <a:sym typeface="Inter"/>
              </a:rPr>
              <a:t>Values typically range from 0.5-0.7x the 3 Phase Fault Current</a:t>
            </a:r>
            <a:endParaRPr sz="2600" dirty="0">
              <a:solidFill>
                <a:schemeClr val="tx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tx1"/>
              </a:solidFill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919" y="4762683"/>
            <a:ext cx="3519085" cy="3497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58872" y="5143500"/>
            <a:ext cx="4084344" cy="11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52;p22">
            <a:extLst>
              <a:ext uri="{FF2B5EF4-FFF2-40B4-BE49-F238E27FC236}">
                <a16:creationId xmlns:a16="http://schemas.microsoft.com/office/drawing/2014/main" id="{B84F4EFA-45A2-D343-01AF-6A1291D6C312}"/>
              </a:ext>
            </a:extLst>
          </p:cNvPr>
          <p:cNvSpPr txBox="1">
            <a:spLocks/>
          </p:cNvSpPr>
          <p:nvPr/>
        </p:nvSpPr>
        <p:spPr>
          <a:xfrm>
            <a:off x="257179" y="2222114"/>
            <a:ext cx="3505410" cy="1146175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42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3800" b="1" u="sng" dirty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Normal Condition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4" name="Google Shape;155;p22">
            <a:extLst>
              <a:ext uri="{FF2B5EF4-FFF2-40B4-BE49-F238E27FC236}">
                <a16:creationId xmlns:a16="http://schemas.microsoft.com/office/drawing/2014/main" id="{B011ECE7-8412-3108-38B3-C78448603B18}"/>
              </a:ext>
            </a:extLst>
          </p:cNvPr>
          <p:cNvSpPr txBox="1">
            <a:spLocks/>
          </p:cNvSpPr>
          <p:nvPr/>
        </p:nvSpPr>
        <p:spPr>
          <a:xfrm>
            <a:off x="887889" y="3641960"/>
            <a:ext cx="2441372" cy="1146175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42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US" sz="2600" dirty="0">
                <a:solidFill>
                  <a:schemeClr val="tx1"/>
                </a:solidFill>
                <a:latin typeface="Inter" panose="020B0604020202020204" charset="0"/>
                <a:ea typeface="Inter" panose="020B0604020202020204" charset="0"/>
              </a:rPr>
              <a:t>No Faults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0179EF-9BBF-177D-95E1-C01FD1F94C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081" y="5036352"/>
            <a:ext cx="3915321" cy="15432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C79EF39-6751-4F9B-8F35-CEF46DD4C4FD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1474</TotalTime>
  <Words>427</Words>
  <Application>Microsoft Office PowerPoint</Application>
  <PresentationFormat>Custom</PresentationFormat>
  <Paragraphs>91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Wingdings 2</vt:lpstr>
      <vt:lpstr>Wingdings</vt:lpstr>
      <vt:lpstr>Arial</vt:lpstr>
      <vt:lpstr>Inter</vt:lpstr>
      <vt:lpstr>Gill Sans MT</vt:lpstr>
      <vt:lpstr>Inter SemiBold</vt:lpstr>
      <vt:lpstr>Dividend</vt:lpstr>
      <vt:lpstr>PowerPoint Presentation</vt:lpstr>
      <vt:lpstr>PowerPoint Presentation</vt:lpstr>
      <vt:lpstr>PowerPoint Presentation</vt:lpstr>
      <vt:lpstr>System Overview  </vt:lpstr>
      <vt:lpstr>PowerPoint Presentation</vt:lpstr>
      <vt:lpstr>Relay Operation Logic</vt:lpstr>
      <vt:lpstr>PowerPoint Presentation</vt:lpstr>
      <vt:lpstr>Chosen System Parameters</vt:lpstr>
      <vt:lpstr>Fault Current Calculations  </vt:lpstr>
      <vt:lpstr>MATLAB Simulation overview</vt:lpstr>
      <vt:lpstr>PowerPoint Presentation</vt:lpstr>
      <vt:lpstr>PowerPoint Presentation</vt:lpstr>
      <vt:lpstr>Interpretations &amp; Limitations</vt:lpstr>
      <vt:lpstr>Possible Improvements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Nate Fischer</cp:lastModifiedBy>
  <cp:revision>3</cp:revision>
  <dcterms:modified xsi:type="dcterms:W3CDTF">2025-11-20T02:24:41Z</dcterms:modified>
</cp:coreProperties>
</file>